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 id="2147483804" r:id="rId2"/>
    <p:sldMasterId id="2147483792" r:id="rId3"/>
  </p:sldMasterIdLst>
  <p:notesMasterIdLst>
    <p:notesMasterId r:id="rId130"/>
  </p:notesMasterIdLst>
  <p:handoutMasterIdLst>
    <p:handoutMasterId r:id="rId131"/>
  </p:handoutMasterIdLst>
  <p:sldIdLst>
    <p:sldId id="256" r:id="rId4"/>
    <p:sldId id="350" r:id="rId5"/>
    <p:sldId id="351" r:id="rId6"/>
    <p:sldId id="352" r:id="rId7"/>
    <p:sldId id="349"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3" r:id="rId24"/>
    <p:sldId id="272"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369" r:id="rId40"/>
    <p:sldId id="370" r:id="rId41"/>
    <p:sldId id="364" r:id="rId42"/>
    <p:sldId id="365" r:id="rId43"/>
    <p:sldId id="288" r:id="rId44"/>
    <p:sldId id="289" r:id="rId45"/>
    <p:sldId id="366" r:id="rId46"/>
    <p:sldId id="290" r:id="rId47"/>
    <p:sldId id="367" r:id="rId48"/>
    <p:sldId id="291" r:id="rId49"/>
    <p:sldId id="292" r:id="rId50"/>
    <p:sldId id="293" r:id="rId51"/>
    <p:sldId id="368" r:id="rId52"/>
    <p:sldId id="371" r:id="rId53"/>
    <p:sldId id="372" r:id="rId54"/>
    <p:sldId id="373" r:id="rId55"/>
    <p:sldId id="294" r:id="rId56"/>
    <p:sldId id="295" r:id="rId57"/>
    <p:sldId id="296" r:id="rId58"/>
    <p:sldId id="297" r:id="rId59"/>
    <p:sldId id="298" r:id="rId60"/>
    <p:sldId id="299" r:id="rId61"/>
    <p:sldId id="300" r:id="rId62"/>
    <p:sldId id="376" r:id="rId63"/>
    <p:sldId id="377" r:id="rId64"/>
    <p:sldId id="378" r:id="rId65"/>
    <p:sldId id="379" r:id="rId66"/>
    <p:sldId id="301" r:id="rId67"/>
    <p:sldId id="302" r:id="rId68"/>
    <p:sldId id="374" r:id="rId69"/>
    <p:sldId id="375" r:id="rId70"/>
    <p:sldId id="387" r:id="rId71"/>
    <p:sldId id="388" r:id="rId72"/>
    <p:sldId id="389" r:id="rId73"/>
    <p:sldId id="390" r:id="rId74"/>
    <p:sldId id="314" r:id="rId75"/>
    <p:sldId id="380" r:id="rId76"/>
    <p:sldId id="386" r:id="rId77"/>
    <p:sldId id="382" r:id="rId78"/>
    <p:sldId id="391" r:id="rId79"/>
    <p:sldId id="383" r:id="rId80"/>
    <p:sldId id="384" r:id="rId81"/>
    <p:sldId id="315" r:id="rId82"/>
    <p:sldId id="316" r:id="rId83"/>
    <p:sldId id="317" r:id="rId84"/>
    <p:sldId id="353" r:id="rId85"/>
    <p:sldId id="359" r:id="rId86"/>
    <p:sldId id="358" r:id="rId87"/>
    <p:sldId id="357" r:id="rId88"/>
    <p:sldId id="356" r:id="rId89"/>
    <p:sldId id="355" r:id="rId90"/>
    <p:sldId id="318" r:id="rId91"/>
    <p:sldId id="319" r:id="rId92"/>
    <p:sldId id="320" r:id="rId93"/>
    <p:sldId id="321" r:id="rId94"/>
    <p:sldId id="322" r:id="rId95"/>
    <p:sldId id="323" r:id="rId96"/>
    <p:sldId id="324" r:id="rId97"/>
    <p:sldId id="325" r:id="rId98"/>
    <p:sldId id="326" r:id="rId99"/>
    <p:sldId id="327" r:id="rId100"/>
    <p:sldId id="328" r:id="rId101"/>
    <p:sldId id="329" r:id="rId102"/>
    <p:sldId id="330" r:id="rId103"/>
    <p:sldId id="392" r:id="rId104"/>
    <p:sldId id="393" r:id="rId105"/>
    <p:sldId id="331" r:id="rId106"/>
    <p:sldId id="334" r:id="rId107"/>
    <p:sldId id="335" r:id="rId108"/>
    <p:sldId id="336" r:id="rId109"/>
    <p:sldId id="362" r:id="rId110"/>
    <p:sldId id="363" r:id="rId111"/>
    <p:sldId id="394" r:id="rId112"/>
    <p:sldId id="339" r:id="rId113"/>
    <p:sldId id="342" r:id="rId114"/>
    <p:sldId id="340" r:id="rId115"/>
    <p:sldId id="341" r:id="rId116"/>
    <p:sldId id="332" r:id="rId117"/>
    <p:sldId id="333" r:id="rId118"/>
    <p:sldId id="395" r:id="rId119"/>
    <p:sldId id="343" r:id="rId120"/>
    <p:sldId id="396" r:id="rId121"/>
    <p:sldId id="397" r:id="rId122"/>
    <p:sldId id="398" r:id="rId123"/>
    <p:sldId id="399" r:id="rId124"/>
    <p:sldId id="344" r:id="rId125"/>
    <p:sldId id="345" r:id="rId126"/>
    <p:sldId id="346" r:id="rId127"/>
    <p:sldId id="347" r:id="rId128"/>
    <p:sldId id="348"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4660"/>
  </p:normalViewPr>
  <p:slideViewPr>
    <p:cSldViewPr>
      <p:cViewPr>
        <p:scale>
          <a:sx n="91" d="100"/>
          <a:sy n="91" d="100"/>
        </p:scale>
        <p:origin x="-762" y="-7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E8D2A5-66C7-4318-A48E-C2D0BE7C85B6}" type="datetimeFigureOut">
              <a:rPr lang="en-US" smtClean="0"/>
              <a:t>9/1/2020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3728C2-3F52-4752-A8E1-0B5BD3BAD2B3}" type="slidenum">
              <a:rPr lang="en-US" smtClean="0"/>
              <a:t>‹#›</a:t>
            </a:fld>
            <a:endParaRPr lang="en-US"/>
          </a:p>
        </p:txBody>
      </p:sp>
    </p:spTree>
    <p:extLst>
      <p:ext uri="{BB962C8B-B14F-4D97-AF65-F5344CB8AC3E}">
        <p14:creationId xmlns:p14="http://schemas.microsoft.com/office/powerpoint/2010/main" val="2298904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B83894-0B34-421E-83C3-952DADA73A36}" type="datetimeFigureOut">
              <a:rPr lang="en-US" smtClean="0"/>
              <a:t>9/1/2020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C4030F-FD11-4E1F-A4D8-FFAB141BD2C5}" type="slidenum">
              <a:rPr lang="en-US" smtClean="0"/>
              <a:t>‹#›</a:t>
            </a:fld>
            <a:endParaRPr lang="en-US"/>
          </a:p>
        </p:txBody>
      </p:sp>
    </p:spTree>
    <p:extLst>
      <p:ext uri="{BB962C8B-B14F-4D97-AF65-F5344CB8AC3E}">
        <p14:creationId xmlns:p14="http://schemas.microsoft.com/office/powerpoint/2010/main" val="1104507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4030F-FD11-4E1F-A4D8-FFAB141BD2C5}" type="slidenum">
              <a:rPr lang="en-US" smtClean="0"/>
              <a:t>1</a:t>
            </a:fld>
            <a:endParaRPr lang="en-US"/>
          </a:p>
        </p:txBody>
      </p:sp>
    </p:spTree>
    <p:extLst>
      <p:ext uri="{BB962C8B-B14F-4D97-AF65-F5344CB8AC3E}">
        <p14:creationId xmlns:p14="http://schemas.microsoft.com/office/powerpoint/2010/main" val="371310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4030F-FD11-4E1F-A4D8-FFAB141BD2C5}" type="slidenum">
              <a:rPr lang="en-US" smtClean="0"/>
              <a:t>83</a:t>
            </a:fld>
            <a:endParaRPr lang="en-US"/>
          </a:p>
        </p:txBody>
      </p:sp>
    </p:spTree>
    <p:extLst>
      <p:ext uri="{BB962C8B-B14F-4D97-AF65-F5344CB8AC3E}">
        <p14:creationId xmlns:p14="http://schemas.microsoft.com/office/powerpoint/2010/main" val="124203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4030F-FD11-4E1F-A4D8-FFAB141BD2C5}" type="slidenum">
              <a:rPr lang="en-US" smtClean="0"/>
              <a:t>84</a:t>
            </a:fld>
            <a:endParaRPr lang="en-US"/>
          </a:p>
        </p:txBody>
      </p:sp>
    </p:spTree>
    <p:extLst>
      <p:ext uri="{BB962C8B-B14F-4D97-AF65-F5344CB8AC3E}">
        <p14:creationId xmlns:p14="http://schemas.microsoft.com/office/powerpoint/2010/main" val="1722006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E249B19-A46A-4FDB-A18E-FF3C004F4529}" type="datetime1">
              <a:rPr lang="en-US" smtClean="0"/>
              <a:t>9/1/2020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27899934-0B4B-49BF-A8A1-22173B2C9D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8259CB3-793D-4640-8990-713DC17AB4D5}" type="datetime1">
              <a:rPr lang="en-US" smtClean="0"/>
              <a:t>9/1/2020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19C374A-42E1-43AF-A7D5-CF375E342E66}" type="datetime1">
              <a:rPr lang="en-US" smtClean="0"/>
              <a:t>9/1/2020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877E54-5604-4BF7-8DF3-C534B5B59097}"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714983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707343-5BE8-47B4-8E38-367F4123EBB7}"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2273643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1EAB34-FE40-4AED-959D-B41246C1AA5D}"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73008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E8D8B3-0801-4C5B-AD5F-713390D2C32F}"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2162528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2DE540-74E9-4DCC-93BF-80497D7F6343}" type="datetime1">
              <a:rPr lang="en-US" smtClean="0"/>
              <a:t>9/1/2020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297338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46B024-0EA1-4826-ACBC-CE461DB3A2DE}" type="datetime1">
              <a:rPr lang="en-US" smtClean="0"/>
              <a:t>9/1/2020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592443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565C20-D742-40A9-980A-1C28326B0BD2}" type="datetime1">
              <a:rPr lang="en-US" smtClean="0"/>
              <a:t>9/1/2020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2516418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DD8B13-ACF1-4F60-850C-1218698AC0AC}"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394875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A05A1AD-12D1-4901-9863-4B55DC901A47}" type="datetime1">
              <a:rPr lang="en-US" smtClean="0"/>
              <a:t>9/1/2020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183BD2-C0A7-410B-BC63-72AD6DF06AFF}"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75254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974304-3142-4CF0-8F48-C3FB83FA7756}"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3050695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DD18F2-7833-480C-8AC7-2369B1E34AA9}"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115488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22F2A9-5AD2-4146-8EF5-7C0B26D4F631}" type="datetime1">
              <a:rPr lang="en-US" smtClean="0"/>
              <a:t>9/1/2020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36426C-8DDA-40FD-B356-B2C2A412B89E}" type="slidenum">
              <a:rPr lang="en-US" smtClean="0"/>
              <a:t>‹#›</a:t>
            </a:fld>
            <a:endParaRPr lang="en-US"/>
          </a:p>
        </p:txBody>
      </p:sp>
    </p:spTree>
    <p:extLst>
      <p:ext uri="{BB962C8B-B14F-4D97-AF65-F5344CB8AC3E}">
        <p14:creationId xmlns:p14="http://schemas.microsoft.com/office/powerpoint/2010/main" val="1658261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E37B81-179B-4507-B1B6-8D32837E6DA6}"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603956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D9FDBF-355B-4B4D-8CE5-D5204E36FF60}"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3675635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4080FC-D577-4C03-9C84-749AE4C9A67A}"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3821628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7EAB0B-4E4B-4FF4-8ADE-D3996B5F8509}"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2635629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670889-82A3-40B4-B512-D14AC3196CB6}" type="datetime1">
              <a:rPr lang="en-US" smtClean="0"/>
              <a:t>9/1/2020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892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767FA9-2059-4F46-B624-05BC92ECC573}" type="datetime1">
              <a:rPr lang="en-US" smtClean="0"/>
              <a:t>9/1/2020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335814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A3641C02-C368-4124-87ED-A9FE09AA756E}" type="datetime1">
              <a:rPr lang="en-US" smtClean="0"/>
              <a:t>9/1/2020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7899934-0B4B-49BF-A8A1-22173B2C9DAF}"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CB8452-8A93-48C5-AA16-118D372F427A}" type="datetime1">
              <a:rPr lang="en-US" smtClean="0"/>
              <a:t>9/1/2020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1413089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7BA95-49CD-4FEE-80C6-C053DA568873}"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28481378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DC49ED-A88A-44FB-9A6D-AB1E78C5F7A2}" type="datetime1">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3399272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7CA1D7-0EA1-4EC8-9DED-2D411D8F80A4}"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2806356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6D0B2E-EAD8-4701-BBF2-E6DC07FE21BB}" type="datetime1">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F7672-79E9-4211-BC81-A09ACFA0F66E}" type="slidenum">
              <a:rPr lang="en-US" smtClean="0"/>
              <a:t>‹#›</a:t>
            </a:fld>
            <a:endParaRPr lang="en-US"/>
          </a:p>
        </p:txBody>
      </p:sp>
    </p:spTree>
    <p:extLst>
      <p:ext uri="{BB962C8B-B14F-4D97-AF65-F5344CB8AC3E}">
        <p14:creationId xmlns:p14="http://schemas.microsoft.com/office/powerpoint/2010/main" val="3657051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31DF4B8-15F0-4E5D-B805-B5CA8B381038}" type="datetime1">
              <a:rPr lang="en-US" smtClean="0"/>
              <a:t>9/1/2020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7899934-0B4B-49BF-A8A1-22173B2C9DAF}"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7A9B9BE3-4F25-46FB-B495-0885B38F96DE}" type="datetime1">
              <a:rPr lang="en-US" smtClean="0"/>
              <a:t>9/1/2020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BFBC1E9B-73AE-4500-B93F-AB04379614AD}" type="datetime1">
              <a:rPr lang="en-US" smtClean="0"/>
              <a:t>9/1/2020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7899934-0B4B-49BF-A8A1-22173B2C9DAF}"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D96E26D-91F0-4929-B856-DC30FE117A9C}" type="datetime1">
              <a:rPr lang="en-US" smtClean="0"/>
              <a:t>9/1/2020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C7680D29-6A1E-408D-8AFE-FD136BCC3FB9}" type="datetime1">
              <a:rPr lang="en-US" smtClean="0"/>
              <a:t>9/1/2020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7899934-0B4B-49BF-A8A1-22173B2C9D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201CF48-B944-4BE4-830F-B07F21397853}" type="datetime1">
              <a:rPr lang="en-US" smtClean="0"/>
              <a:t>9/1/2020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7899934-0B4B-49BF-A8A1-22173B2C9DAF}"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61173" y="228600"/>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C4D6037-6F8F-44E8-81FA-43C0A171490B}" type="datetime1">
              <a:rPr lang="en-US" smtClean="0"/>
              <a:t>9/1/2020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27899934-0B4B-49BF-A8A1-22173B2C9DAF}" type="slidenum">
              <a:rPr lang="en-US" smtClean="0"/>
              <a:t>‹#›</a:t>
            </a:fld>
            <a:endParaRPr lang="en-US"/>
          </a:p>
        </p:txBody>
      </p:sp>
      <p:pic>
        <p:nvPicPr>
          <p:cNvPr id="6149"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1600" y="152401"/>
            <a:ext cx="5800725" cy="106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57437-E419-46CA-AACE-609DD18BFE0A}" type="datetime1">
              <a:rPr lang="en-US" smtClean="0"/>
              <a:t>9/1/2020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6426C-8DDA-40FD-B356-B2C2A412B89E}" type="slidenum">
              <a:rPr lang="en-US" smtClean="0"/>
              <a:t>‹#›</a:t>
            </a:fld>
            <a:endParaRPr lang="en-US"/>
          </a:p>
        </p:txBody>
      </p:sp>
    </p:spTree>
    <p:extLst>
      <p:ext uri="{BB962C8B-B14F-4D97-AF65-F5344CB8AC3E}">
        <p14:creationId xmlns:p14="http://schemas.microsoft.com/office/powerpoint/2010/main" val="225390466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7F01B-20A9-40C2-B04C-4BF52939F8E8}" type="datetime1">
              <a:rPr lang="en-US" smtClean="0"/>
              <a:t>9/1/2020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F7672-79E9-4211-BC81-A09ACFA0F66E}" type="slidenum">
              <a:rPr lang="en-US" smtClean="0"/>
              <a:t>‹#›</a:t>
            </a:fld>
            <a:endParaRPr lang="en-US"/>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 y="304800"/>
            <a:ext cx="82296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62617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SOFTWARE </a:t>
            </a:r>
            <a:br>
              <a:rPr lang="en-US" sz="4000" dirty="0" smtClean="0"/>
            </a:br>
            <a:r>
              <a:rPr lang="en-US" sz="4000" dirty="0" smtClean="0"/>
              <a:t>ENGINEERING</a:t>
            </a:r>
            <a:endParaRPr lang="en-US" sz="4000" dirty="0"/>
          </a:p>
        </p:txBody>
      </p:sp>
      <p:sp>
        <p:nvSpPr>
          <p:cNvPr id="3" name="Subtitle 2"/>
          <p:cNvSpPr>
            <a:spLocks noGrp="1"/>
          </p:cNvSpPr>
          <p:nvPr>
            <p:ph type="subTitle" idx="1"/>
          </p:nvPr>
        </p:nvSpPr>
        <p:spPr/>
        <p:txBody>
          <a:bodyPr>
            <a:normAutofit fontScale="92500" lnSpcReduction="20000"/>
          </a:bodyPr>
          <a:lstStyle/>
          <a:p>
            <a:r>
              <a:rPr lang="en-US" dirty="0" smtClean="0"/>
              <a:t>By</a:t>
            </a:r>
          </a:p>
          <a:p>
            <a:r>
              <a:rPr lang="en-US" dirty="0" err="1" smtClean="0"/>
              <a:t>R.Vignesh,M.E</a:t>
            </a:r>
            <a:r>
              <a:rPr lang="en-US" dirty="0" smtClean="0"/>
              <a:t>(</a:t>
            </a:r>
            <a:r>
              <a:rPr lang="en-US" dirty="0" err="1" smtClean="0"/>
              <a:t>Ph.D</a:t>
            </a:r>
            <a:r>
              <a:rPr lang="en-US" dirty="0" smtClean="0"/>
              <a:t>)</a:t>
            </a:r>
          </a:p>
          <a:p>
            <a:r>
              <a:rPr lang="en-US" dirty="0" smtClean="0"/>
              <a:t>Assistant Professor</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6200"/>
            <a:ext cx="58007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87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lgn="just"/>
            <a:r>
              <a:rPr lang="en-US" sz="1800" b="1" dirty="0">
                <a:latin typeface="Times New Roman" pitchFamily="18" charset="0"/>
                <a:cs typeface="Times New Roman" pitchFamily="18" charset="0"/>
              </a:rPr>
              <a:t>Reducing quality - </a:t>
            </a:r>
            <a:r>
              <a:rPr lang="en-US" sz="1800" dirty="0">
                <a:latin typeface="Times New Roman" pitchFamily="18" charset="0"/>
                <a:cs typeface="Times New Roman" pitchFamily="18" charset="0"/>
              </a:rPr>
              <a:t>An E-type software system declines in quality unless rigorously maintained and adapted to a changing operational environment</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b="1" dirty="0">
                <a:latin typeface="Times New Roman" pitchFamily="18" charset="0"/>
                <a:cs typeface="Times New Roman" pitchFamily="18" charset="0"/>
              </a:rPr>
              <a:t>Feedback systems- </a:t>
            </a:r>
            <a:r>
              <a:rPr lang="en-US" sz="1800" dirty="0">
                <a:latin typeface="Times New Roman" pitchFamily="18" charset="0"/>
                <a:cs typeface="Times New Roman" pitchFamily="18" charset="0"/>
              </a:rPr>
              <a:t>The E-type software systems constitute multi-loop, multi-level feedback systems and must be treated as such to be successfully modified or improved</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b="1" dirty="0">
                <a:latin typeface="Times New Roman" pitchFamily="18" charset="0"/>
                <a:cs typeface="Times New Roman" pitchFamily="18" charset="0"/>
              </a:rPr>
              <a:t>Self-regulation - </a:t>
            </a:r>
            <a:r>
              <a:rPr lang="en-US" sz="1800" dirty="0">
                <a:latin typeface="Times New Roman" pitchFamily="18" charset="0"/>
                <a:cs typeface="Times New Roman" pitchFamily="18" charset="0"/>
              </a:rPr>
              <a:t>E-type system evolution processes are self-regulating with the distribution of product and process measures close to normal</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b="1" dirty="0">
                <a:latin typeface="Times New Roman" pitchFamily="18" charset="0"/>
                <a:cs typeface="Times New Roman" pitchFamily="18" charset="0"/>
              </a:rPr>
              <a:t>Organizational stability - </a:t>
            </a:r>
            <a:r>
              <a:rPr lang="en-US" sz="1800" dirty="0">
                <a:latin typeface="Times New Roman" pitchFamily="18" charset="0"/>
                <a:cs typeface="Times New Roman" pitchFamily="18" charset="0"/>
              </a:rPr>
              <a:t>The average effective global activity rate in an evolving E-type system is invariant over the lifetime of the product</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pPr algn="l"/>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a:t>
            </a:fld>
            <a:endParaRPr lang="en-US"/>
          </a:p>
        </p:txBody>
      </p:sp>
    </p:spTree>
    <p:extLst>
      <p:ext uri="{BB962C8B-B14F-4D97-AF65-F5344CB8AC3E}">
        <p14:creationId xmlns:p14="http://schemas.microsoft.com/office/powerpoint/2010/main" val="32402537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nSpc>
                <a:spcPct val="150000"/>
              </a:lnSpc>
              <a:buNone/>
            </a:pPr>
            <a:r>
              <a:rPr lang="en-US" sz="1600" b="1" dirty="0" smtClean="0">
                <a:latin typeface="Times New Roman" pitchFamily="18" charset="0"/>
                <a:cs typeface="Times New Roman" pitchFamily="18" charset="0"/>
              </a:rPr>
              <a:t>Stage </a:t>
            </a:r>
            <a:r>
              <a:rPr lang="en-US" sz="1600" b="1" dirty="0">
                <a:latin typeface="Times New Roman" pitchFamily="18" charset="0"/>
                <a:cs typeface="Times New Roman" pitchFamily="18" charset="0"/>
              </a:rPr>
              <a:t>5. </a:t>
            </a:r>
            <a:r>
              <a:rPr lang="en-US" sz="1600" b="1" dirty="0" smtClean="0">
                <a:latin typeface="Times New Roman" pitchFamily="18" charset="0"/>
                <a:cs typeface="Times New Roman" pitchFamily="18" charset="0"/>
              </a:rPr>
              <a:t>Deployment</a:t>
            </a:r>
          </a:p>
          <a:p>
            <a:pPr algn="just">
              <a:lnSpc>
                <a:spcPct val="150000"/>
              </a:lnSpc>
            </a:pPr>
            <a:r>
              <a:rPr lang="en-US" sz="1600" dirty="0">
                <a:latin typeface="Times New Roman" pitchFamily="18" charset="0"/>
                <a:cs typeface="Times New Roman" pitchFamily="18" charset="0"/>
              </a:rPr>
              <a:t>When the program is finalized and has no critical issues – it is time to launch it for the end users. </a:t>
            </a:r>
            <a:endParaRPr lang="en-US" sz="1600" dirty="0" smtClean="0">
              <a:latin typeface="Times New Roman" pitchFamily="18" charset="0"/>
              <a:cs typeface="Times New Roman" pitchFamily="18" charset="0"/>
            </a:endParaRP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After </a:t>
            </a:r>
            <a:r>
              <a:rPr lang="en-US" sz="1600" dirty="0">
                <a:latin typeface="Times New Roman" pitchFamily="18" charset="0"/>
                <a:cs typeface="Times New Roman" pitchFamily="18" charset="0"/>
              </a:rPr>
              <a:t>the new program version release, the tech support team joins</a:t>
            </a:r>
            <a:r>
              <a:rPr lang="en-US" sz="1600" dirty="0" smtClean="0">
                <a:latin typeface="Times New Roman" pitchFamily="18" charset="0"/>
                <a:cs typeface="Times New Roman" pitchFamily="18" charset="0"/>
              </a:rPr>
              <a:t>.</a:t>
            </a: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This department provides user feedback; consult and support users during the time of exploitation</a:t>
            </a:r>
            <a:r>
              <a:rPr lang="en-US" sz="1600" dirty="0" smtClean="0">
                <a:latin typeface="Times New Roman" pitchFamily="18" charset="0"/>
                <a:cs typeface="Times New Roman" pitchFamily="18" charset="0"/>
              </a:rPr>
              <a:t>.</a:t>
            </a: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Moreover, the update of selected components is included in this phase, to make sure, that the software is up-to-date and is invulnerable to a security breach.</a:t>
            </a:r>
            <a:endParaRPr lang="en-US" sz="1600" b="1"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100</a:t>
            </a:fld>
            <a:endParaRPr lang="en-US"/>
          </a:p>
        </p:txBody>
      </p:sp>
    </p:spTree>
    <p:extLst>
      <p:ext uri="{BB962C8B-B14F-4D97-AF65-F5344CB8AC3E}">
        <p14:creationId xmlns:p14="http://schemas.microsoft.com/office/powerpoint/2010/main" val="1055958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ctr">
              <a:buNone/>
            </a:pPr>
            <a:r>
              <a:rPr lang="en-US" sz="1600" b="1" dirty="0" smtClean="0">
                <a:latin typeface="Times New Roman" pitchFamily="18" charset="0"/>
                <a:cs typeface="Times New Roman" pitchFamily="18" charset="0"/>
              </a:rPr>
              <a:t>System Engineering</a:t>
            </a:r>
          </a:p>
          <a:p>
            <a:pPr marL="109728" indent="0" algn="ctr">
              <a:buNone/>
            </a:pPr>
            <a:endParaRPr lang="en-US" sz="1400" b="1" dirty="0">
              <a:latin typeface="Times New Roman" pitchFamily="18" charset="0"/>
              <a:cs typeface="Times New Roman" pitchFamily="18" charset="0"/>
            </a:endParaRPr>
          </a:p>
          <a:p>
            <a:pPr algn="just">
              <a:lnSpc>
                <a:spcPct val="120000"/>
              </a:lnSpc>
            </a:pPr>
            <a:r>
              <a:rPr lang="en-US" sz="1500" dirty="0" smtClean="0">
                <a:latin typeface="Times New Roman" pitchFamily="18" charset="0"/>
                <a:cs typeface="Times New Roman" pitchFamily="18" charset="0"/>
              </a:rPr>
              <a:t>Software </a:t>
            </a:r>
            <a:r>
              <a:rPr lang="en-US" sz="1500" dirty="0">
                <a:latin typeface="Times New Roman" pitchFamily="18" charset="0"/>
                <a:cs typeface="Times New Roman" pitchFamily="18" charset="0"/>
              </a:rPr>
              <a:t>engineering occurs as a consequence of a process called system engineering</a:t>
            </a:r>
            <a:r>
              <a:rPr lang="en-US" sz="1500" dirty="0" smtClean="0">
                <a:latin typeface="Times New Roman" pitchFamily="18" charset="0"/>
                <a:cs typeface="Times New Roman" pitchFamily="18" charset="0"/>
              </a:rPr>
              <a:t>.</a:t>
            </a:r>
          </a:p>
          <a:p>
            <a:pPr algn="just">
              <a:lnSpc>
                <a:spcPct val="120000"/>
              </a:lnSpc>
            </a:pPr>
            <a:endParaRPr lang="en-US" sz="1500" dirty="0">
              <a:latin typeface="Times New Roman" pitchFamily="18" charset="0"/>
              <a:cs typeface="Times New Roman" pitchFamily="18" charset="0"/>
            </a:endParaRPr>
          </a:p>
          <a:p>
            <a:pPr algn="just">
              <a:lnSpc>
                <a:spcPct val="120000"/>
              </a:lnSpc>
            </a:pPr>
            <a:r>
              <a:rPr lang="en-US" sz="1500" dirty="0" smtClean="0">
                <a:latin typeface="Times New Roman" pitchFamily="18" charset="0"/>
                <a:cs typeface="Times New Roman" pitchFamily="18" charset="0"/>
              </a:rPr>
              <a:t>The </a:t>
            </a:r>
            <a:r>
              <a:rPr lang="en-US" sz="1500" dirty="0">
                <a:latin typeface="Times New Roman" pitchFamily="18" charset="0"/>
                <a:cs typeface="Times New Roman" pitchFamily="18" charset="0"/>
              </a:rPr>
              <a:t>overall objective of the system must be determined: </a:t>
            </a:r>
            <a:endParaRPr lang="en-US" sz="1500" dirty="0" smtClean="0">
              <a:latin typeface="Times New Roman" pitchFamily="18" charset="0"/>
              <a:cs typeface="Times New Roman" pitchFamily="18" charset="0"/>
            </a:endParaRPr>
          </a:p>
          <a:p>
            <a:pPr algn="just">
              <a:lnSpc>
                <a:spcPct val="120000"/>
              </a:lnSpc>
            </a:pPr>
            <a:endParaRPr lang="en-US" sz="1500" dirty="0">
              <a:latin typeface="Times New Roman" pitchFamily="18" charset="0"/>
              <a:cs typeface="Times New Roman" pitchFamily="18" charset="0"/>
            </a:endParaRPr>
          </a:p>
          <a:p>
            <a:pPr algn="just">
              <a:lnSpc>
                <a:spcPct val="120000"/>
              </a:lnSpc>
            </a:pPr>
            <a:r>
              <a:rPr lang="en-US" sz="1500" dirty="0" smtClean="0">
                <a:latin typeface="Times New Roman" pitchFamily="18" charset="0"/>
                <a:cs typeface="Times New Roman" pitchFamily="18" charset="0"/>
              </a:rPr>
              <a:t>The </a:t>
            </a:r>
            <a:r>
              <a:rPr lang="en-US" sz="1500" dirty="0">
                <a:latin typeface="Times New Roman" pitchFamily="18" charset="0"/>
                <a:cs typeface="Times New Roman" pitchFamily="18" charset="0"/>
              </a:rPr>
              <a:t>role of hardware, software, people, database, procedures, and other system elements must be </a:t>
            </a:r>
            <a:r>
              <a:rPr lang="en-US" sz="1500" dirty="0" smtClean="0">
                <a:latin typeface="Times New Roman" pitchFamily="18" charset="0"/>
                <a:cs typeface="Times New Roman" pitchFamily="18" charset="0"/>
              </a:rPr>
              <a:t>identified</a:t>
            </a:r>
          </a:p>
          <a:p>
            <a:pPr algn="just">
              <a:lnSpc>
                <a:spcPct val="120000"/>
              </a:lnSpc>
            </a:pPr>
            <a:r>
              <a:rPr lang="en-US" sz="1500" dirty="0" smtClean="0">
                <a:latin typeface="Times New Roman" pitchFamily="18" charset="0"/>
                <a:cs typeface="Times New Roman" pitchFamily="18" charset="0"/>
              </a:rPr>
              <a:t>Operational </a:t>
            </a:r>
            <a:r>
              <a:rPr lang="en-US" sz="1500" dirty="0">
                <a:latin typeface="Times New Roman" pitchFamily="18" charset="0"/>
                <a:cs typeface="Times New Roman" pitchFamily="18" charset="0"/>
              </a:rPr>
              <a:t>requirements must be elicited/extracted, analyzed, specified, modeled, validated, and managed. </a:t>
            </a:r>
            <a:endParaRPr lang="en-US" sz="1500" dirty="0" smtClean="0">
              <a:latin typeface="Times New Roman" pitchFamily="18" charset="0"/>
              <a:cs typeface="Times New Roman" pitchFamily="18" charset="0"/>
            </a:endParaRPr>
          </a:p>
          <a:p>
            <a:pPr algn="just">
              <a:lnSpc>
                <a:spcPct val="120000"/>
              </a:lnSpc>
            </a:pPr>
            <a:r>
              <a:rPr lang="en-US" sz="1500" dirty="0" smtClean="0">
                <a:latin typeface="Times New Roman" pitchFamily="18" charset="0"/>
                <a:cs typeface="Times New Roman" pitchFamily="18" charset="0"/>
              </a:rPr>
              <a:t>These </a:t>
            </a:r>
            <a:r>
              <a:rPr lang="en-US" sz="1500" dirty="0">
                <a:latin typeface="Times New Roman" pitchFamily="18" charset="0"/>
                <a:cs typeface="Times New Roman" pitchFamily="18" charset="0"/>
              </a:rPr>
              <a:t>activities are the foundation of system engineering.</a:t>
            </a:r>
          </a:p>
          <a:p>
            <a:pPr marL="109728" indent="0" algn="just">
              <a:lnSpc>
                <a:spcPct val="120000"/>
              </a:lnSpc>
              <a:buNone/>
            </a:pPr>
            <a:endParaRPr lang="en-US" sz="1500" b="1" dirty="0" smtClean="0">
              <a:latin typeface="Times New Roman" pitchFamily="18" charset="0"/>
              <a:cs typeface="Times New Roman" pitchFamily="18" charset="0"/>
            </a:endParaRPr>
          </a:p>
          <a:p>
            <a:pPr algn="just">
              <a:lnSpc>
                <a:spcPct val="120000"/>
              </a:lnSpc>
            </a:pPr>
            <a:r>
              <a:rPr lang="en-US" sz="1500" dirty="0">
                <a:latin typeface="Times New Roman" pitchFamily="18" charset="0"/>
                <a:cs typeface="Times New Roman" pitchFamily="18" charset="0"/>
              </a:rPr>
              <a:t>System engineering is a modeling process. </a:t>
            </a:r>
          </a:p>
          <a:p>
            <a:pPr algn="just">
              <a:lnSpc>
                <a:spcPct val="120000"/>
              </a:lnSpc>
            </a:pPr>
            <a:r>
              <a:rPr lang="en-US" sz="1500" dirty="0" smtClean="0">
                <a:latin typeface="Times New Roman" pitchFamily="18" charset="0"/>
                <a:cs typeface="Times New Roman" pitchFamily="18" charset="0"/>
              </a:rPr>
              <a:t>To </a:t>
            </a:r>
            <a:r>
              <a:rPr lang="en-US" sz="1500" dirty="0">
                <a:latin typeface="Times New Roman" pitchFamily="18" charset="0"/>
                <a:cs typeface="Times New Roman" pitchFamily="18" charset="0"/>
              </a:rPr>
              <a:t>construct a system model, the engineer should consider a number of factors: </a:t>
            </a:r>
            <a:endParaRPr lang="en-US" sz="1500" dirty="0" smtClean="0">
              <a:latin typeface="Times New Roman" pitchFamily="18" charset="0"/>
              <a:cs typeface="Times New Roman" pitchFamily="18" charset="0"/>
            </a:endParaRPr>
          </a:p>
          <a:p>
            <a:pPr lvl="1" algn="just">
              <a:lnSpc>
                <a:spcPct val="120000"/>
              </a:lnSpc>
            </a:pPr>
            <a:r>
              <a:rPr lang="en-US" sz="1500" dirty="0" smtClean="0">
                <a:latin typeface="Times New Roman" pitchFamily="18" charset="0"/>
                <a:cs typeface="Times New Roman" pitchFamily="18" charset="0"/>
              </a:rPr>
              <a:t> </a:t>
            </a:r>
            <a:r>
              <a:rPr lang="en-US" sz="1500" dirty="0">
                <a:latin typeface="Times New Roman" pitchFamily="18" charset="0"/>
                <a:cs typeface="Times New Roman" pitchFamily="18" charset="0"/>
              </a:rPr>
              <a:t>Assumptions </a:t>
            </a:r>
            <a:endParaRPr lang="en-US" sz="1500" dirty="0" smtClean="0">
              <a:latin typeface="Times New Roman" pitchFamily="18" charset="0"/>
              <a:cs typeface="Times New Roman" pitchFamily="18" charset="0"/>
            </a:endParaRPr>
          </a:p>
          <a:p>
            <a:pPr lvl="1" algn="just">
              <a:lnSpc>
                <a:spcPct val="120000"/>
              </a:lnSpc>
            </a:pPr>
            <a:r>
              <a:rPr lang="en-US" sz="1500" dirty="0" smtClean="0">
                <a:latin typeface="Times New Roman" pitchFamily="18" charset="0"/>
                <a:cs typeface="Times New Roman" pitchFamily="18" charset="0"/>
              </a:rPr>
              <a:t> Simplifications</a:t>
            </a:r>
          </a:p>
          <a:p>
            <a:pPr lvl="1" algn="just">
              <a:lnSpc>
                <a:spcPct val="120000"/>
              </a:lnSpc>
            </a:pPr>
            <a:r>
              <a:rPr lang="en-US" sz="1500" dirty="0" smtClean="0">
                <a:latin typeface="Times New Roman" pitchFamily="18" charset="0"/>
                <a:cs typeface="Times New Roman" pitchFamily="18" charset="0"/>
              </a:rPr>
              <a:t> Limitations </a:t>
            </a:r>
          </a:p>
          <a:p>
            <a:pPr lvl="1" algn="just">
              <a:lnSpc>
                <a:spcPct val="120000"/>
              </a:lnSpc>
            </a:pPr>
            <a:r>
              <a:rPr lang="en-US" sz="1500" dirty="0" smtClean="0">
                <a:latin typeface="Times New Roman" pitchFamily="18" charset="0"/>
                <a:cs typeface="Times New Roman" pitchFamily="18" charset="0"/>
              </a:rPr>
              <a:t>Constraints </a:t>
            </a:r>
          </a:p>
          <a:p>
            <a:pPr lvl="1" algn="just">
              <a:lnSpc>
                <a:spcPct val="120000"/>
              </a:lnSpc>
            </a:pPr>
            <a:r>
              <a:rPr lang="en-US" sz="1500" dirty="0" smtClean="0">
                <a:latin typeface="Times New Roman" pitchFamily="18" charset="0"/>
                <a:cs typeface="Times New Roman" pitchFamily="18" charset="0"/>
              </a:rPr>
              <a:t>Preferences</a:t>
            </a:r>
            <a:endParaRPr lang="en-US" sz="15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101</a:t>
            </a:fld>
            <a:endParaRPr lang="en-US"/>
          </a:p>
        </p:txBody>
      </p:sp>
    </p:spTree>
    <p:extLst>
      <p:ext uri="{BB962C8B-B14F-4D97-AF65-F5344CB8AC3E}">
        <p14:creationId xmlns:p14="http://schemas.microsoft.com/office/powerpoint/2010/main" val="1398062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pPr>
            <a:r>
              <a:rPr lang="en-US" sz="1400" b="1" dirty="0" err="1" smtClean="0">
                <a:latin typeface="Times New Roman" pitchFamily="18" charset="0"/>
                <a:cs typeface="Times New Roman" pitchFamily="18" charset="0"/>
              </a:rPr>
              <a:t>Assumptions</a:t>
            </a:r>
            <a:r>
              <a:rPr lang="en-US" sz="1400" dirty="0" err="1" smtClean="0">
                <a:latin typeface="Times New Roman" pitchFamily="18" charset="0"/>
                <a:cs typeface="Times New Roman" pitchFamily="18" charset="0"/>
              </a:rPr>
              <a:t>:Reduce</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the number of possible permutations and variations</a:t>
            </a:r>
            <a:r>
              <a:rPr lang="en-US" sz="1400" dirty="0" smtClean="0">
                <a:latin typeface="Times New Roman" pitchFamily="18" charset="0"/>
                <a:cs typeface="Times New Roman" pitchFamily="18" charset="0"/>
              </a:rPr>
              <a:t>.</a:t>
            </a:r>
          </a:p>
          <a:p>
            <a:pPr>
              <a:lnSpc>
                <a:spcPct val="150000"/>
              </a:lnSpc>
            </a:pPr>
            <a:endParaRPr lang="en-US" sz="1400" dirty="0">
              <a:latin typeface="Times New Roman" pitchFamily="18" charset="0"/>
              <a:cs typeface="Times New Roman" pitchFamily="18" charset="0"/>
            </a:endParaRPr>
          </a:p>
          <a:p>
            <a:pPr>
              <a:lnSpc>
                <a:spcPct val="150000"/>
              </a:lnSpc>
            </a:pPr>
            <a:r>
              <a:rPr lang="en-US" sz="1400" b="1" dirty="0" smtClean="0">
                <a:latin typeface="Times New Roman" pitchFamily="18" charset="0"/>
                <a:cs typeface="Times New Roman" pitchFamily="18" charset="0"/>
              </a:rPr>
              <a:t>Simplifications</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enable the model to be created in a timely manner. </a:t>
            </a:r>
            <a:endParaRPr lang="en-US" sz="1400" dirty="0" smtClean="0">
              <a:latin typeface="Times New Roman" pitchFamily="18" charset="0"/>
              <a:cs typeface="Times New Roman" pitchFamily="18" charset="0"/>
            </a:endParaRPr>
          </a:p>
          <a:p>
            <a:pPr>
              <a:lnSpc>
                <a:spcPct val="150000"/>
              </a:lnSpc>
            </a:pPr>
            <a:endParaRPr lang="en-US" sz="1400" dirty="0">
              <a:latin typeface="Times New Roman" pitchFamily="18" charset="0"/>
              <a:cs typeface="Times New Roman" pitchFamily="18" charset="0"/>
            </a:endParaRPr>
          </a:p>
          <a:p>
            <a:pPr>
              <a:lnSpc>
                <a:spcPct val="150000"/>
              </a:lnSpc>
            </a:pPr>
            <a:r>
              <a:rPr lang="en-US" sz="1400" b="1" dirty="0" smtClean="0">
                <a:latin typeface="Times New Roman" pitchFamily="18" charset="0"/>
                <a:cs typeface="Times New Roman" pitchFamily="18" charset="0"/>
              </a:rPr>
              <a:t>Limitations</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Help to bound the system. </a:t>
            </a:r>
            <a:endParaRPr lang="en-US" sz="1400" dirty="0" smtClean="0">
              <a:latin typeface="Times New Roman" pitchFamily="18" charset="0"/>
              <a:cs typeface="Times New Roman" pitchFamily="18" charset="0"/>
            </a:endParaRPr>
          </a:p>
          <a:p>
            <a:pPr>
              <a:lnSpc>
                <a:spcPct val="150000"/>
              </a:lnSpc>
            </a:pPr>
            <a:endParaRPr lang="en-US" sz="1400" dirty="0">
              <a:latin typeface="Times New Roman" pitchFamily="18" charset="0"/>
              <a:cs typeface="Times New Roman" pitchFamily="18" charset="0"/>
            </a:endParaRPr>
          </a:p>
          <a:p>
            <a:pPr>
              <a:lnSpc>
                <a:spcPct val="150000"/>
              </a:lnSpc>
            </a:pPr>
            <a:r>
              <a:rPr lang="en-US" sz="1400" b="1" dirty="0" smtClean="0">
                <a:latin typeface="Times New Roman" pitchFamily="18" charset="0"/>
                <a:cs typeface="Times New Roman" pitchFamily="18" charset="0"/>
              </a:rPr>
              <a:t>Constraints</a:t>
            </a:r>
            <a:r>
              <a:rPr lang="en-US" sz="1400" dirty="0">
                <a:latin typeface="Times New Roman" pitchFamily="18" charset="0"/>
                <a:cs typeface="Times New Roman" pitchFamily="18" charset="0"/>
              </a:rPr>
              <a:t>: Will guide the manner in which the model is created and the approach taken when the model is implemented. </a:t>
            </a:r>
            <a:endParaRPr lang="en-US" sz="1400" dirty="0" smtClean="0">
              <a:latin typeface="Times New Roman" pitchFamily="18" charset="0"/>
              <a:cs typeface="Times New Roman" pitchFamily="18" charset="0"/>
            </a:endParaRPr>
          </a:p>
          <a:p>
            <a:pPr>
              <a:lnSpc>
                <a:spcPct val="150000"/>
              </a:lnSpc>
            </a:pPr>
            <a:endParaRPr lang="en-US" sz="1400" dirty="0">
              <a:latin typeface="Times New Roman" pitchFamily="18" charset="0"/>
              <a:cs typeface="Times New Roman" pitchFamily="18" charset="0"/>
            </a:endParaRPr>
          </a:p>
          <a:p>
            <a:pPr>
              <a:lnSpc>
                <a:spcPct val="150000"/>
              </a:lnSpc>
            </a:pPr>
            <a:r>
              <a:rPr lang="en-US" sz="1400" b="1" dirty="0" smtClean="0">
                <a:latin typeface="Times New Roman" pitchFamily="18" charset="0"/>
                <a:cs typeface="Times New Roman" pitchFamily="18" charset="0"/>
              </a:rPr>
              <a:t>Preferences</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Indicate the preferred architecture for all data, functions, and technology.</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102</a:t>
            </a:fld>
            <a:endParaRPr lang="en-US"/>
          </a:p>
        </p:txBody>
      </p:sp>
    </p:spTree>
    <p:extLst>
      <p:ext uri="{BB962C8B-B14F-4D97-AF65-F5344CB8AC3E}">
        <p14:creationId xmlns:p14="http://schemas.microsoft.com/office/powerpoint/2010/main" val="758871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lgn="ctr">
              <a:buNone/>
            </a:pPr>
            <a:r>
              <a:rPr lang="en-US" sz="2600" b="1" dirty="0">
                <a:latin typeface="Times New Roman" pitchFamily="18" charset="0"/>
                <a:cs typeface="Times New Roman" pitchFamily="18" charset="0"/>
              </a:rPr>
              <a:t>System Engineering Hierarchy</a:t>
            </a:r>
            <a:endParaRPr lang="en-US" sz="2600" b="1"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System </a:t>
            </a:r>
            <a:r>
              <a:rPr lang="en-US" sz="1700" dirty="0">
                <a:latin typeface="Times New Roman" pitchFamily="18" charset="0"/>
                <a:cs typeface="Times New Roman" pitchFamily="18" charset="0"/>
              </a:rPr>
              <a:t>engineering encompasses a collection of top-down and bottom-up methods to navigate the </a:t>
            </a:r>
            <a:r>
              <a:rPr lang="en-US" sz="1700" dirty="0" smtClean="0">
                <a:latin typeface="Times New Roman" pitchFamily="18" charset="0"/>
                <a:cs typeface="Times New Roman" pitchFamily="18" charset="0"/>
              </a:rPr>
              <a:t>hierarchy</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a:latin typeface="Times New Roman" pitchFamily="18" charset="0"/>
                <a:cs typeface="Times New Roman" pitchFamily="18" charset="0"/>
              </a:rPr>
              <a:t>For software development this means creating a "world view" and progressively narrowing its focus until all technical detail is known.</a:t>
            </a: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a:latin typeface="Times New Roman" pitchFamily="18" charset="0"/>
                <a:cs typeface="Times New Roman" pitchFamily="18" charset="0"/>
              </a:rPr>
              <a:t> Within a specific domain, the need for targeted system elements is analyzed. </a:t>
            </a:r>
            <a:endParaRPr lang="en-US" sz="1700" dirty="0" smtClean="0">
              <a:latin typeface="Times New Roman" pitchFamily="18" charset="0"/>
              <a:cs typeface="Times New Roman" pitchFamily="18" charset="0"/>
            </a:endParaRPr>
          </a:p>
          <a:p>
            <a:pPr algn="just">
              <a:lnSpc>
                <a:spcPct val="120000"/>
              </a:lnSpc>
            </a:pPr>
            <a:endParaRPr lang="en-US" sz="1700" dirty="0" smtClean="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Finally</a:t>
            </a:r>
            <a:r>
              <a:rPr lang="en-US" sz="1700" dirty="0">
                <a:latin typeface="Times New Roman" pitchFamily="18" charset="0"/>
                <a:cs typeface="Times New Roman" pitchFamily="18" charset="0"/>
              </a:rPr>
              <a:t>, the analysis, design, and construction of targeted system element is initiated. </a:t>
            </a:r>
            <a:endParaRPr lang="en-US" sz="1700" dirty="0" smtClean="0">
              <a:latin typeface="Times New Roman" pitchFamily="18" charset="0"/>
              <a:cs typeface="Times New Roman" pitchFamily="18" charset="0"/>
            </a:endParaRP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Broad </a:t>
            </a:r>
            <a:r>
              <a:rPr lang="en-US" sz="1700" dirty="0">
                <a:latin typeface="Times New Roman" pitchFamily="18" charset="0"/>
                <a:cs typeface="Times New Roman" pitchFamily="18" charset="0"/>
              </a:rPr>
              <a:t>context is established at the top of the hierarchy and at the bottom, detailed technical activities are conducted. </a:t>
            </a:r>
            <a:endParaRPr lang="en-US" sz="1700" dirty="0" smtClean="0">
              <a:latin typeface="Times New Roman" pitchFamily="18" charset="0"/>
              <a:cs typeface="Times New Roman" pitchFamily="18" charset="0"/>
            </a:endParaRPr>
          </a:p>
          <a:p>
            <a:pPr algn="just">
              <a:lnSpc>
                <a:spcPct val="120000"/>
              </a:lnSpc>
            </a:pPr>
            <a:endParaRPr lang="en-US" sz="1700" dirty="0">
              <a:latin typeface="Times New Roman" pitchFamily="18" charset="0"/>
              <a:cs typeface="Times New Roman" pitchFamily="18" charset="0"/>
            </a:endParaRPr>
          </a:p>
          <a:p>
            <a:pPr algn="just">
              <a:lnSpc>
                <a:spcPct val="120000"/>
              </a:lnSpc>
            </a:pPr>
            <a:r>
              <a:rPr lang="en-US" sz="1700" dirty="0" smtClean="0">
                <a:latin typeface="Times New Roman" pitchFamily="18" charset="0"/>
                <a:cs typeface="Times New Roman" pitchFamily="18" charset="0"/>
              </a:rPr>
              <a:t>It </a:t>
            </a:r>
            <a:r>
              <a:rPr lang="en-US" sz="1700" dirty="0">
                <a:latin typeface="Times New Roman" pitchFamily="18" charset="0"/>
                <a:cs typeface="Times New Roman" pitchFamily="18" charset="0"/>
              </a:rPr>
              <a:t>is important for a system engineer narrows the focus of work as one moves downward in the hierarchy.</a:t>
            </a:r>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103</a:t>
            </a:fld>
            <a:endParaRPr lang="en-US"/>
          </a:p>
        </p:txBody>
      </p:sp>
    </p:spTree>
    <p:extLst>
      <p:ext uri="{BB962C8B-B14F-4D97-AF65-F5344CB8AC3E}">
        <p14:creationId xmlns:p14="http://schemas.microsoft.com/office/powerpoint/2010/main" val="34713100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104</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6858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5651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sz="1900" dirty="0">
                <a:latin typeface="Times New Roman" pitchFamily="18" charset="0"/>
                <a:cs typeface="Times New Roman" pitchFamily="18" charset="0"/>
              </a:rPr>
              <a:t>The world view (WV) is composed of a set of domains (D1), which can each be a system or system of systems in its own right</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WV = {D1 D2 D3………,</a:t>
            </a:r>
            <a:r>
              <a:rPr lang="en-US" sz="1900" dirty="0" err="1">
                <a:latin typeface="Times New Roman" pitchFamily="18" charset="0"/>
                <a:cs typeface="Times New Roman" pitchFamily="18" charset="0"/>
              </a:rPr>
              <a:t>Dn</a:t>
            </a:r>
            <a:r>
              <a:rPr lang="en-US" sz="1900" dirty="0">
                <a:latin typeface="Times New Roman" pitchFamily="18" charset="0"/>
                <a:cs typeface="Times New Roman" pitchFamily="18" charset="0"/>
              </a:rPr>
              <a:t> </a:t>
            </a:r>
            <a:r>
              <a:rPr lang="en-US" sz="1900" dirty="0" smtClean="0">
                <a:latin typeface="Times New Roman" pitchFamily="18" charset="0"/>
                <a:cs typeface="Times New Roman" pitchFamily="18" charset="0"/>
              </a:rPr>
              <a:t>}</a:t>
            </a:r>
          </a:p>
          <a:p>
            <a:pPr marL="109728" indent="0">
              <a:buNone/>
            </a:pPr>
            <a:endParaRPr lang="en-US" sz="1900" dirty="0" smtClean="0">
              <a:latin typeface="Times New Roman" pitchFamily="18" charset="0"/>
              <a:cs typeface="Times New Roman" pitchFamily="18" charset="0"/>
            </a:endParaRPr>
          </a:p>
          <a:p>
            <a:r>
              <a:rPr lang="en-US" sz="1900" dirty="0">
                <a:latin typeface="Times New Roman" pitchFamily="18" charset="0"/>
                <a:cs typeface="Times New Roman" pitchFamily="18" charset="0"/>
              </a:rPr>
              <a:t>Each domain is composed of specific elements (</a:t>
            </a:r>
            <a:r>
              <a:rPr lang="en-US" sz="1900" dirty="0" err="1">
                <a:latin typeface="Times New Roman" pitchFamily="18" charset="0"/>
                <a:cs typeface="Times New Roman" pitchFamily="18" charset="0"/>
              </a:rPr>
              <a:t>Ej</a:t>
            </a:r>
            <a:r>
              <a:rPr lang="en-US" sz="1900" dirty="0">
                <a:latin typeface="Times New Roman" pitchFamily="18" charset="0"/>
                <a:cs typeface="Times New Roman" pitchFamily="18" charset="0"/>
              </a:rPr>
              <a:t>) each of which serves some role in accomplishing the objective and goals of the domain and component:</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Di = {E1 E2 E3 …… </a:t>
            </a:r>
            <a:r>
              <a:rPr lang="en-US" sz="1900" dirty="0" err="1">
                <a:latin typeface="Times New Roman" pitchFamily="18" charset="0"/>
                <a:cs typeface="Times New Roman" pitchFamily="18" charset="0"/>
              </a:rPr>
              <a:t>Em</a:t>
            </a:r>
            <a:r>
              <a:rPr lang="en-US" sz="1900" dirty="0" smtClean="0">
                <a:latin typeface="Times New Roman" pitchFamily="18" charset="0"/>
                <a:cs typeface="Times New Roman" pitchFamily="18" charset="0"/>
              </a:rPr>
              <a:t>}</a:t>
            </a:r>
          </a:p>
          <a:p>
            <a:endParaRPr lang="en-US" sz="1900" dirty="0" smtClean="0">
              <a:latin typeface="Times New Roman" pitchFamily="18" charset="0"/>
              <a:cs typeface="Times New Roman" pitchFamily="18" charset="0"/>
            </a:endParaRPr>
          </a:p>
          <a:p>
            <a:r>
              <a:rPr lang="en-US" sz="1900" dirty="0">
                <a:latin typeface="Times New Roman" pitchFamily="18" charset="0"/>
                <a:cs typeface="Times New Roman" pitchFamily="18" charset="0"/>
              </a:rPr>
              <a:t>Finally, each element is implemented by specifying the technical components (</a:t>
            </a:r>
            <a:r>
              <a:rPr lang="en-US" sz="1900" dirty="0" err="1">
                <a:latin typeface="Times New Roman" pitchFamily="18" charset="0"/>
                <a:cs typeface="Times New Roman" pitchFamily="18" charset="0"/>
              </a:rPr>
              <a:t>Ck</a:t>
            </a:r>
            <a:r>
              <a:rPr lang="en-US" sz="1900" dirty="0">
                <a:latin typeface="Times New Roman" pitchFamily="18" charset="0"/>
                <a:cs typeface="Times New Roman" pitchFamily="18" charset="0"/>
              </a:rPr>
              <a:t>) that achieve the necessary function for an element:</a:t>
            </a:r>
            <a:br>
              <a:rPr lang="en-US" sz="1900" dirty="0">
                <a:latin typeface="Times New Roman" pitchFamily="18" charset="0"/>
                <a:cs typeface="Times New Roman" pitchFamily="18" charset="0"/>
              </a:rPr>
            </a:br>
            <a:r>
              <a:rPr lang="en-US" sz="1900" dirty="0">
                <a:latin typeface="Times New Roman" pitchFamily="18" charset="0"/>
                <a:cs typeface="Times New Roman" pitchFamily="18" charset="0"/>
              </a:rPr>
              <a:t/>
            </a:r>
            <a:br>
              <a:rPr lang="en-US" sz="1900" dirty="0">
                <a:latin typeface="Times New Roman" pitchFamily="18" charset="0"/>
                <a:cs typeface="Times New Roman" pitchFamily="18" charset="0"/>
              </a:rPr>
            </a:br>
            <a:r>
              <a:rPr lang="en-US" sz="1900" dirty="0" err="1">
                <a:latin typeface="Times New Roman" pitchFamily="18" charset="0"/>
                <a:cs typeface="Times New Roman" pitchFamily="18" charset="0"/>
              </a:rPr>
              <a:t>Ej</a:t>
            </a:r>
            <a:r>
              <a:rPr lang="en-US" sz="1900" dirty="0">
                <a:latin typeface="Times New Roman" pitchFamily="18" charset="0"/>
                <a:cs typeface="Times New Roman" pitchFamily="18" charset="0"/>
              </a:rPr>
              <a:t> = {C1, C2 C3 …….. C k</a:t>
            </a:r>
            <a:r>
              <a:rPr lang="en-US" sz="1900" dirty="0" smtClean="0">
                <a:latin typeface="Times New Roman" pitchFamily="18" charset="0"/>
                <a:cs typeface="Times New Roman" pitchFamily="18" charset="0"/>
              </a:rPr>
              <a:t>}</a:t>
            </a:r>
          </a:p>
          <a:p>
            <a:endParaRPr lang="en-US" sz="1900" dirty="0" smtClean="0">
              <a:latin typeface="Times New Roman" pitchFamily="18" charset="0"/>
              <a:cs typeface="Times New Roman" pitchFamily="18" charset="0"/>
            </a:endParaRPr>
          </a:p>
          <a:p>
            <a:r>
              <a:rPr lang="en-US" sz="1900" dirty="0" smtClean="0">
                <a:latin typeface="Times New Roman" pitchFamily="18" charset="0"/>
                <a:cs typeface="Times New Roman" pitchFamily="18" charset="0"/>
              </a:rPr>
              <a:t>In </a:t>
            </a:r>
            <a:r>
              <a:rPr lang="en-US" sz="1900" dirty="0">
                <a:latin typeface="Times New Roman" pitchFamily="18" charset="0"/>
                <a:cs typeface="Times New Roman" pitchFamily="18" charset="0"/>
              </a:rPr>
              <a:t>the software context, a component could be a computer program, a reusable program component, a module, a class or object, or even a programming language statement.</a:t>
            </a:r>
            <a:r>
              <a:rPr lang="en-US" dirty="0"/>
              <a:t/>
            </a:r>
            <a:br>
              <a:rPr lang="en-US" dirty="0"/>
            </a:br>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105</a:t>
            </a:fld>
            <a:endParaRPr lang="en-US"/>
          </a:p>
        </p:txBody>
      </p:sp>
    </p:spTree>
    <p:extLst>
      <p:ext uri="{BB962C8B-B14F-4D97-AF65-F5344CB8AC3E}">
        <p14:creationId xmlns:p14="http://schemas.microsoft.com/office/powerpoint/2010/main" val="16296501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21512"/>
            <a:ext cx="6934200" cy="452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106</a:t>
            </a:fld>
            <a:endParaRPr lang="en-US"/>
          </a:p>
        </p:txBody>
      </p:sp>
    </p:spTree>
    <p:extLst>
      <p:ext uri="{BB962C8B-B14F-4D97-AF65-F5344CB8AC3E}">
        <p14:creationId xmlns:p14="http://schemas.microsoft.com/office/powerpoint/2010/main" val="3614337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just">
              <a:buNone/>
            </a:pPr>
            <a:r>
              <a:rPr lang="en-US" sz="1600" b="1" dirty="0">
                <a:latin typeface="Times New Roman" pitchFamily="18" charset="0"/>
                <a:cs typeface="Times New Roman" pitchFamily="18" charset="0"/>
              </a:rPr>
              <a:t>Business Process Engineering: An Overview</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goal of Business Process Engineering (BPE) is to define architectures that will enable a business to use information effectively</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BPE is one process for creating an overall plan for implementing the computing architecture</a:t>
            </a:r>
          </a:p>
          <a:p>
            <a:pPr marL="109728" indent="0" algn="just">
              <a:buNone/>
            </a:pPr>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Three architectures must be analyzed and designed within the context of business objectives and goals:</a:t>
            </a:r>
          </a:p>
          <a:p>
            <a:pPr algn="just"/>
            <a:endParaRPr lang="en-US" sz="1600" dirty="0" smtClean="0">
              <a:latin typeface="Times New Roman" pitchFamily="18" charset="0"/>
              <a:cs typeface="Times New Roman" pitchFamily="18" charset="0"/>
            </a:endParaRPr>
          </a:p>
          <a:p>
            <a:pPr algn="just"/>
            <a:r>
              <a:rPr lang="en-US" sz="1600" b="1" dirty="0" smtClean="0">
                <a:latin typeface="Times New Roman" pitchFamily="18" charset="0"/>
                <a:cs typeface="Times New Roman" pitchFamily="18" charset="0"/>
              </a:rPr>
              <a:t>Data Architecture</a:t>
            </a:r>
          </a:p>
          <a:p>
            <a:pPr lvl="1" algn="just"/>
            <a:r>
              <a:rPr lang="en-US" sz="1600" dirty="0" smtClean="0">
                <a:latin typeface="Times New Roman" pitchFamily="18" charset="0"/>
                <a:cs typeface="Times New Roman" pitchFamily="18" charset="0"/>
              </a:rPr>
              <a:t>It provides a framework for the information needs of a business or business function</a:t>
            </a:r>
          </a:p>
          <a:p>
            <a:pPr lvl="1" algn="just"/>
            <a:endParaRPr lang="en-US" sz="1600" dirty="0" smtClean="0">
              <a:latin typeface="Times New Roman" pitchFamily="18" charset="0"/>
              <a:cs typeface="Times New Roman" pitchFamily="18" charset="0"/>
            </a:endParaRPr>
          </a:p>
          <a:p>
            <a:pPr algn="just"/>
            <a:r>
              <a:rPr lang="en-US" sz="1600" b="1" dirty="0" smtClean="0">
                <a:latin typeface="Times New Roman" pitchFamily="18" charset="0"/>
                <a:cs typeface="Times New Roman" pitchFamily="18" charset="0"/>
              </a:rPr>
              <a:t>Applications architecture</a:t>
            </a:r>
          </a:p>
          <a:p>
            <a:pPr lvl="1" algn="just"/>
            <a:r>
              <a:rPr lang="en-US" sz="1600" dirty="0" smtClean="0">
                <a:latin typeface="Times New Roman" pitchFamily="18" charset="0"/>
                <a:cs typeface="Times New Roman" pitchFamily="18" charset="0"/>
              </a:rPr>
              <a:t>It encompasses those elements of a system that transform objects within the  data architecture for business purpose</a:t>
            </a:r>
          </a:p>
          <a:p>
            <a:pPr lvl="1" algn="just"/>
            <a:endParaRPr lang="en-US" sz="1600" dirty="0" smtClean="0">
              <a:latin typeface="Times New Roman" pitchFamily="18" charset="0"/>
              <a:cs typeface="Times New Roman" pitchFamily="18" charset="0"/>
            </a:endParaRPr>
          </a:p>
          <a:p>
            <a:pPr algn="just"/>
            <a:r>
              <a:rPr lang="en-US" sz="1600" b="1" dirty="0" smtClean="0">
                <a:latin typeface="Times New Roman" pitchFamily="18" charset="0"/>
                <a:cs typeface="Times New Roman" pitchFamily="18" charset="0"/>
              </a:rPr>
              <a:t>Technology Infrastructure</a:t>
            </a:r>
          </a:p>
          <a:p>
            <a:pPr lvl="1" algn="just"/>
            <a:r>
              <a:rPr lang="en-US" sz="1600" dirty="0" smtClean="0">
                <a:latin typeface="Times New Roman" pitchFamily="18" charset="0"/>
                <a:cs typeface="Times New Roman" pitchFamily="18" charset="0"/>
              </a:rPr>
              <a:t>It provides foundation for data and application architectures. Infrastructure encompasses  hardware and software that are used to support the application and </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data</a:t>
            </a:r>
            <a:endParaRPr lang="en-US" sz="16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107</a:t>
            </a:fld>
            <a:endParaRPr lang="en-US"/>
          </a:p>
        </p:txBody>
      </p:sp>
    </p:spTree>
    <p:extLst>
      <p:ext uri="{BB962C8B-B14F-4D97-AF65-F5344CB8AC3E}">
        <p14:creationId xmlns:p14="http://schemas.microsoft.com/office/powerpoint/2010/main" val="19292602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600" b="1" dirty="0">
                <a:latin typeface="Times New Roman" pitchFamily="18" charset="0"/>
                <a:cs typeface="Times New Roman" pitchFamily="18" charset="0"/>
              </a:rPr>
              <a:t>Product Engineering: An </a:t>
            </a:r>
            <a:r>
              <a:rPr lang="en-US" sz="1600" b="1" dirty="0" smtClean="0">
                <a:latin typeface="Times New Roman" pitchFamily="18" charset="0"/>
                <a:cs typeface="Times New Roman" pitchFamily="18" charset="0"/>
              </a:rPr>
              <a:t>Overview</a:t>
            </a:r>
          </a:p>
          <a:p>
            <a:pPr marL="109728" indent="0" algn="just">
              <a:buNone/>
            </a:pPr>
            <a:endParaRPr lang="en-US" sz="1600" b="1"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Emphasize that software engineers participate in all levels of the product engineering process that begins with requirements engineering.</a:t>
            </a:r>
          </a:p>
          <a:p>
            <a:pPr marL="109728" indent="0" algn="just">
              <a:buNone/>
            </a:pPr>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analysis step maps requirements into representations of data, function, and behavior.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design step maps the analysis model into data, architectural, interface, and software component designs. </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108</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18873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109</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524000"/>
            <a:ext cx="6400800"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428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32500" lnSpcReduction="20000"/>
          </a:bodyPr>
          <a:lstStyle/>
          <a:p>
            <a:pPr marL="0" indent="0" algn="just">
              <a:buNone/>
            </a:pPr>
            <a:r>
              <a:rPr lang="en-US" sz="3700" b="1" dirty="0">
                <a:latin typeface="Times New Roman" pitchFamily="18" charset="0"/>
                <a:cs typeface="Times New Roman" pitchFamily="18" charset="0"/>
              </a:rPr>
              <a:t>Software Paradigms</a:t>
            </a:r>
            <a:endParaRPr lang="en-US" sz="3700" dirty="0">
              <a:latin typeface="Times New Roman" pitchFamily="18" charset="0"/>
              <a:cs typeface="Times New Roman" pitchFamily="18" charset="0"/>
            </a:endParaRPr>
          </a:p>
          <a:p>
            <a:pPr algn="just"/>
            <a:r>
              <a:rPr lang="en-US" sz="3700" dirty="0">
                <a:latin typeface="Times New Roman" pitchFamily="18" charset="0"/>
                <a:cs typeface="Times New Roman" pitchFamily="18" charset="0"/>
              </a:rPr>
              <a:t>Software paradigms refer to the methods and steps, which are taken while designing the software</a:t>
            </a:r>
          </a:p>
          <a:p>
            <a:pPr marL="0" indent="0" algn="just">
              <a:buNone/>
            </a:pPr>
            <a:endParaRPr lang="en-US" sz="3700" b="1" dirty="0" smtClean="0">
              <a:latin typeface="Times New Roman" pitchFamily="18" charset="0"/>
              <a:cs typeface="Times New Roman" pitchFamily="18" charset="0"/>
            </a:endParaRPr>
          </a:p>
          <a:p>
            <a:pPr marL="0" indent="0" algn="just">
              <a:buNone/>
            </a:pPr>
            <a:r>
              <a:rPr lang="en-US" sz="3700" b="1" dirty="0" smtClean="0">
                <a:latin typeface="Times New Roman" pitchFamily="18" charset="0"/>
                <a:cs typeface="Times New Roman" pitchFamily="18" charset="0"/>
              </a:rPr>
              <a:t>Software </a:t>
            </a:r>
            <a:r>
              <a:rPr lang="en-US" sz="3700" b="1" dirty="0">
                <a:latin typeface="Times New Roman" pitchFamily="18" charset="0"/>
                <a:cs typeface="Times New Roman" pitchFamily="18" charset="0"/>
              </a:rPr>
              <a:t>Development </a:t>
            </a:r>
            <a:r>
              <a:rPr lang="en-US" sz="3700" b="1" dirty="0" smtClean="0">
                <a:latin typeface="Times New Roman" pitchFamily="18" charset="0"/>
                <a:cs typeface="Times New Roman" pitchFamily="18" charset="0"/>
              </a:rPr>
              <a:t>Paradigm</a:t>
            </a:r>
          </a:p>
          <a:p>
            <a:pPr marL="0" indent="0" algn="just">
              <a:buNone/>
            </a:pPr>
            <a:r>
              <a:rPr lang="en-US" sz="3700" dirty="0" smtClean="0">
                <a:latin typeface="Times New Roman" pitchFamily="18" charset="0"/>
                <a:cs typeface="Times New Roman" pitchFamily="18" charset="0"/>
              </a:rPr>
              <a:t>This Paradigm is known as software engineering paradigms where all the engineering concepts pertaining to the development of software are applied.</a:t>
            </a:r>
          </a:p>
          <a:p>
            <a:pPr marL="0" indent="0" algn="just">
              <a:buNone/>
            </a:pPr>
            <a:endParaRPr lang="en-US" sz="3700" dirty="0" smtClean="0">
              <a:latin typeface="Times New Roman" pitchFamily="18" charset="0"/>
              <a:cs typeface="Times New Roman" pitchFamily="18" charset="0"/>
            </a:endParaRPr>
          </a:p>
          <a:p>
            <a:pPr marL="0" indent="0" algn="just">
              <a:buNone/>
            </a:pPr>
            <a:r>
              <a:rPr lang="en-US" sz="3700" b="1" dirty="0">
                <a:latin typeface="Times New Roman" pitchFamily="18" charset="0"/>
                <a:cs typeface="Times New Roman" pitchFamily="18" charset="0"/>
              </a:rPr>
              <a:t>It consists of </a:t>
            </a:r>
          </a:p>
          <a:p>
            <a:pPr lvl="0" algn="just"/>
            <a:r>
              <a:rPr lang="en-US" sz="3700" dirty="0">
                <a:latin typeface="Times New Roman" pitchFamily="18" charset="0"/>
                <a:cs typeface="Times New Roman" pitchFamily="18" charset="0"/>
              </a:rPr>
              <a:t>Requirement gathering</a:t>
            </a:r>
          </a:p>
          <a:p>
            <a:pPr lvl="0" algn="just"/>
            <a:r>
              <a:rPr lang="en-US" sz="3700" dirty="0">
                <a:latin typeface="Times New Roman" pitchFamily="18" charset="0"/>
                <a:cs typeface="Times New Roman" pitchFamily="18" charset="0"/>
              </a:rPr>
              <a:t>Software design</a:t>
            </a:r>
          </a:p>
          <a:p>
            <a:pPr lvl="0" algn="just"/>
            <a:r>
              <a:rPr lang="en-US" sz="3700" dirty="0" smtClean="0">
                <a:latin typeface="Times New Roman" pitchFamily="18" charset="0"/>
                <a:cs typeface="Times New Roman" pitchFamily="18" charset="0"/>
              </a:rPr>
              <a:t>Programming</a:t>
            </a:r>
          </a:p>
          <a:p>
            <a:pPr lvl="0" algn="just"/>
            <a:endParaRPr lang="en-US" sz="3700" dirty="0">
              <a:latin typeface="Times New Roman" pitchFamily="18" charset="0"/>
              <a:cs typeface="Times New Roman" pitchFamily="18" charset="0"/>
            </a:endParaRPr>
          </a:p>
          <a:p>
            <a:pPr marL="0" indent="0" algn="just">
              <a:buNone/>
            </a:pPr>
            <a:r>
              <a:rPr lang="en-US" sz="3700" b="1" dirty="0">
                <a:latin typeface="Times New Roman" pitchFamily="18" charset="0"/>
                <a:cs typeface="Times New Roman" pitchFamily="18" charset="0"/>
              </a:rPr>
              <a:t>Software Design Paradigm</a:t>
            </a:r>
            <a:endParaRPr lang="en-US" sz="3700" dirty="0">
              <a:latin typeface="Times New Roman" pitchFamily="18" charset="0"/>
              <a:cs typeface="Times New Roman" pitchFamily="18" charset="0"/>
            </a:endParaRPr>
          </a:p>
          <a:p>
            <a:pPr marL="0" indent="0" algn="just">
              <a:buNone/>
            </a:pPr>
            <a:r>
              <a:rPr lang="en-US" sz="3700" dirty="0">
                <a:latin typeface="Times New Roman" pitchFamily="18" charset="0"/>
                <a:cs typeface="Times New Roman" pitchFamily="18" charset="0"/>
              </a:rPr>
              <a:t>This paradigm is a part of Software Development and includes –</a:t>
            </a:r>
          </a:p>
          <a:p>
            <a:pPr lvl="0" algn="just"/>
            <a:r>
              <a:rPr lang="en-US" sz="3700" dirty="0">
                <a:latin typeface="Times New Roman" pitchFamily="18" charset="0"/>
                <a:cs typeface="Times New Roman" pitchFamily="18" charset="0"/>
              </a:rPr>
              <a:t>Design</a:t>
            </a:r>
          </a:p>
          <a:p>
            <a:pPr lvl="0" algn="just"/>
            <a:r>
              <a:rPr lang="en-US" sz="3700" dirty="0">
                <a:latin typeface="Times New Roman" pitchFamily="18" charset="0"/>
                <a:cs typeface="Times New Roman" pitchFamily="18" charset="0"/>
              </a:rPr>
              <a:t>Maintenance</a:t>
            </a:r>
          </a:p>
          <a:p>
            <a:pPr lvl="0" algn="just"/>
            <a:r>
              <a:rPr lang="en-US" sz="3700" dirty="0" smtClean="0">
                <a:latin typeface="Times New Roman" pitchFamily="18" charset="0"/>
                <a:cs typeface="Times New Roman" pitchFamily="18" charset="0"/>
              </a:rPr>
              <a:t>Programming</a:t>
            </a:r>
          </a:p>
          <a:p>
            <a:pPr lvl="0" algn="just"/>
            <a:endParaRPr lang="en-US" sz="3700" dirty="0">
              <a:latin typeface="Times New Roman" pitchFamily="18" charset="0"/>
              <a:cs typeface="Times New Roman" pitchFamily="18" charset="0"/>
            </a:endParaRPr>
          </a:p>
          <a:p>
            <a:pPr marL="0" indent="0" algn="just">
              <a:buNone/>
            </a:pPr>
            <a:r>
              <a:rPr lang="en-US" sz="3700" b="1" dirty="0">
                <a:latin typeface="Times New Roman" pitchFamily="18" charset="0"/>
                <a:cs typeface="Times New Roman" pitchFamily="18" charset="0"/>
              </a:rPr>
              <a:t>Programming Paradigm</a:t>
            </a:r>
            <a:endParaRPr lang="en-US" sz="3700" dirty="0">
              <a:latin typeface="Times New Roman" pitchFamily="18" charset="0"/>
              <a:cs typeface="Times New Roman" pitchFamily="18" charset="0"/>
            </a:endParaRPr>
          </a:p>
          <a:p>
            <a:pPr marL="0" indent="0" algn="just">
              <a:buNone/>
            </a:pPr>
            <a:r>
              <a:rPr lang="en-US" sz="3700" dirty="0">
                <a:latin typeface="Times New Roman" pitchFamily="18" charset="0"/>
                <a:cs typeface="Times New Roman" pitchFamily="18" charset="0"/>
              </a:rPr>
              <a:t>This paradigm is related closely to programming aspect of software development. This includes </a:t>
            </a:r>
          </a:p>
          <a:p>
            <a:pPr lvl="0" algn="just"/>
            <a:r>
              <a:rPr lang="en-US" sz="3700" dirty="0">
                <a:latin typeface="Times New Roman" pitchFamily="18" charset="0"/>
                <a:cs typeface="Times New Roman" pitchFamily="18" charset="0"/>
              </a:rPr>
              <a:t>Coding</a:t>
            </a:r>
          </a:p>
          <a:p>
            <a:pPr lvl="0" algn="just"/>
            <a:r>
              <a:rPr lang="en-US" sz="3700" dirty="0">
                <a:latin typeface="Times New Roman" pitchFamily="18" charset="0"/>
                <a:cs typeface="Times New Roman" pitchFamily="18" charset="0"/>
              </a:rPr>
              <a:t>Testing</a:t>
            </a:r>
          </a:p>
          <a:p>
            <a:pPr lvl="0" algn="just"/>
            <a:r>
              <a:rPr lang="en-US" sz="3700" dirty="0">
                <a:latin typeface="Times New Roman" pitchFamily="18" charset="0"/>
                <a:cs typeface="Times New Roman" pitchFamily="18" charset="0"/>
              </a:rPr>
              <a:t>Integration</a:t>
            </a:r>
          </a:p>
          <a:p>
            <a:pPr marL="0" indent="0" algn="just">
              <a:buNone/>
            </a:pPr>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899934-0B4B-49BF-A8A1-22173B2C9DAF}" type="slidenum">
              <a:rPr lang="en-US" smtClean="0"/>
              <a:t>11</a:t>
            </a:fld>
            <a:endParaRPr lang="en-US"/>
          </a:p>
        </p:txBody>
      </p:sp>
    </p:spTree>
    <p:extLst>
      <p:ext uri="{BB962C8B-B14F-4D97-AF65-F5344CB8AC3E}">
        <p14:creationId xmlns:p14="http://schemas.microsoft.com/office/powerpoint/2010/main" val="14575699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600" dirty="0" smtClean="0">
                <a:latin typeface="Times New Roman" pitchFamily="18" charset="0"/>
                <a:cs typeface="Times New Roman" pitchFamily="18" charset="0"/>
              </a:rPr>
              <a:t>The Goal of product Engineering is to translate the customer's device for a set of defined capabilities into a working product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Architecture consists of 4 components</a:t>
            </a:r>
          </a:p>
          <a:p>
            <a:pPr lvl="1" algn="just"/>
            <a:r>
              <a:rPr lang="en-US" sz="1600" dirty="0">
                <a:latin typeface="Times New Roman" pitchFamily="18" charset="0"/>
                <a:cs typeface="Times New Roman" pitchFamily="18" charset="0"/>
              </a:rPr>
              <a:t>Software</a:t>
            </a:r>
          </a:p>
          <a:p>
            <a:pPr lvl="1" algn="just"/>
            <a:r>
              <a:rPr lang="en-US" sz="1600" dirty="0">
                <a:latin typeface="Times New Roman" pitchFamily="18" charset="0"/>
                <a:cs typeface="Times New Roman" pitchFamily="18" charset="0"/>
              </a:rPr>
              <a:t>Hardware</a:t>
            </a:r>
          </a:p>
          <a:p>
            <a:pPr lvl="1" algn="just"/>
            <a:r>
              <a:rPr lang="en-US" sz="1600" dirty="0">
                <a:latin typeface="Times New Roman" pitchFamily="18" charset="0"/>
                <a:cs typeface="Times New Roman" pitchFamily="18" charset="0"/>
              </a:rPr>
              <a:t>data</a:t>
            </a:r>
          </a:p>
          <a:p>
            <a:pPr lvl="1" algn="just"/>
            <a:r>
              <a:rPr lang="en-US" sz="1600" dirty="0">
                <a:latin typeface="Times New Roman" pitchFamily="18" charset="0"/>
                <a:cs typeface="Times New Roman" pitchFamily="18" charset="0"/>
              </a:rPr>
              <a:t>People</a:t>
            </a:r>
          </a:p>
          <a:p>
            <a:pPr algn="just"/>
            <a:endParaRPr lang="en-US" sz="1600" dirty="0" smtClean="0">
              <a:latin typeface="Times New Roman" pitchFamily="18" charset="0"/>
              <a:cs typeface="Times New Roman" pitchFamily="18" charset="0"/>
            </a:endParaRPr>
          </a:p>
          <a:p>
            <a:pPr marL="109728" lvl="1" indent="0" algn="just">
              <a:spcBef>
                <a:spcPts val="400"/>
              </a:spcBef>
              <a:buSzPct val="68000"/>
              <a:buNone/>
            </a:pPr>
            <a:r>
              <a:rPr lang="en-US" sz="1600" b="1" dirty="0" smtClean="0">
                <a:latin typeface="Times New Roman" pitchFamily="18" charset="0"/>
                <a:cs typeface="Times New Roman" pitchFamily="18" charset="0"/>
              </a:rPr>
              <a:t>Business </a:t>
            </a:r>
            <a:r>
              <a:rPr lang="en-US" sz="1600" b="1" dirty="0">
                <a:latin typeface="Times New Roman" pitchFamily="18" charset="0"/>
                <a:cs typeface="Times New Roman" pitchFamily="18" charset="0"/>
              </a:rPr>
              <a:t>Process Reengineering</a:t>
            </a:r>
          </a:p>
          <a:p>
            <a:pPr algn="just"/>
            <a:r>
              <a:rPr lang="en-US" sz="1600" dirty="0" smtClean="0">
                <a:latin typeface="Times New Roman" pitchFamily="18" charset="0"/>
                <a:cs typeface="Times New Roman" pitchFamily="18" charset="0"/>
              </a:rPr>
              <a:t>It is Iterative like other business process</a:t>
            </a:r>
          </a:p>
          <a:p>
            <a:pPr algn="just"/>
            <a:endParaRPr lang="en-US" sz="1600"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Business goals and the process that achieve them must be adopted to a changing business environment</a:t>
            </a:r>
          </a:p>
          <a:p>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110</a:t>
            </a:fld>
            <a:endParaRPr lang="en-US"/>
          </a:p>
        </p:txBody>
      </p:sp>
    </p:spTree>
    <p:extLst>
      <p:ext uri="{BB962C8B-B14F-4D97-AF65-F5344CB8AC3E}">
        <p14:creationId xmlns:p14="http://schemas.microsoft.com/office/powerpoint/2010/main" val="6344276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14488"/>
            <a:ext cx="6629400" cy="42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111</a:t>
            </a:fld>
            <a:endParaRPr lang="en-US"/>
          </a:p>
        </p:txBody>
      </p:sp>
    </p:spTree>
    <p:extLst>
      <p:ext uri="{BB962C8B-B14F-4D97-AF65-F5344CB8AC3E}">
        <p14:creationId xmlns:p14="http://schemas.microsoft.com/office/powerpoint/2010/main" val="42059346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lnSpc>
                <a:spcPct val="150000"/>
              </a:lnSpc>
              <a:buNone/>
            </a:pPr>
            <a:r>
              <a:rPr lang="en-US" sz="1600" b="1" dirty="0" smtClean="0">
                <a:latin typeface="Times New Roman" pitchFamily="18" charset="0"/>
                <a:cs typeface="Times New Roman" pitchFamily="18" charset="0"/>
              </a:rPr>
              <a:t>The model defines 6 activities</a:t>
            </a:r>
          </a:p>
          <a:p>
            <a:pPr algn="just">
              <a:lnSpc>
                <a:spcPct val="150000"/>
              </a:lnSpc>
            </a:pPr>
            <a:r>
              <a:rPr lang="en-US" sz="1600" b="1" dirty="0" smtClean="0">
                <a:latin typeface="Times New Roman" pitchFamily="18" charset="0"/>
                <a:cs typeface="Times New Roman" pitchFamily="18" charset="0"/>
              </a:rPr>
              <a:t>Business Definition</a:t>
            </a:r>
          </a:p>
          <a:p>
            <a:pPr marL="347472" lvl="2" indent="0" algn="just">
              <a:lnSpc>
                <a:spcPct val="150000"/>
              </a:lnSpc>
              <a:spcBef>
                <a:spcPts val="400"/>
              </a:spcBef>
              <a:buSzPct val="68000"/>
              <a:buNone/>
            </a:pPr>
            <a:r>
              <a:rPr lang="en-US" sz="1600" dirty="0" smtClean="0">
                <a:latin typeface="Times New Roman" pitchFamily="18" charset="0"/>
                <a:cs typeface="Times New Roman" pitchFamily="18" charset="0"/>
              </a:rPr>
              <a:t>	Business </a:t>
            </a:r>
            <a:r>
              <a:rPr lang="en-US" sz="1600" dirty="0">
                <a:latin typeface="Times New Roman" pitchFamily="18" charset="0"/>
                <a:cs typeface="Times New Roman" pitchFamily="18" charset="0"/>
              </a:rPr>
              <a:t>goals are identified within context of four key drivers-Cost reduction, time </a:t>
            </a:r>
            <a:r>
              <a:rPr lang="en-US" sz="1600" dirty="0" err="1">
                <a:latin typeface="Times New Roman" pitchFamily="18" charset="0"/>
                <a:cs typeface="Times New Roman" pitchFamily="18" charset="0"/>
              </a:rPr>
              <a:t>reduction,quality</a:t>
            </a:r>
            <a:r>
              <a:rPr lang="en-US" sz="1600" dirty="0">
                <a:latin typeface="Times New Roman" pitchFamily="18" charset="0"/>
                <a:cs typeface="Times New Roman" pitchFamily="18" charset="0"/>
              </a:rPr>
              <a:t> environment and personal </a:t>
            </a:r>
            <a:r>
              <a:rPr lang="en-US" sz="1600" dirty="0" err="1">
                <a:latin typeface="Times New Roman" pitchFamily="18" charset="0"/>
                <a:cs typeface="Times New Roman" pitchFamily="18" charset="0"/>
              </a:rPr>
              <a:t>development,empowerment</a:t>
            </a:r>
            <a:endParaRPr lang="en-US" sz="1600" dirty="0">
              <a:latin typeface="Times New Roman" pitchFamily="18" charset="0"/>
              <a:cs typeface="Times New Roman" pitchFamily="18" charset="0"/>
            </a:endParaRP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Process Identification</a:t>
            </a:r>
          </a:p>
          <a:p>
            <a:pPr marL="347472" lvl="2" indent="0" algn="just">
              <a:lnSpc>
                <a:spcPct val="150000"/>
              </a:lnSpc>
              <a:spcBef>
                <a:spcPts val="400"/>
              </a:spcBef>
              <a:buSzPct val="68000"/>
              <a:buNone/>
            </a:pPr>
            <a:r>
              <a:rPr lang="en-US" sz="1600" dirty="0" smtClean="0">
                <a:latin typeface="Times New Roman" pitchFamily="18" charset="0"/>
                <a:cs typeface="Times New Roman" pitchFamily="18" charset="0"/>
              </a:rPr>
              <a:t>	Process </a:t>
            </a:r>
            <a:r>
              <a:rPr lang="en-US" sz="1600" dirty="0">
                <a:latin typeface="Times New Roman" pitchFamily="18" charset="0"/>
                <a:cs typeface="Times New Roman" pitchFamily="18" charset="0"/>
              </a:rPr>
              <a:t>defined in the business process are </a:t>
            </a:r>
            <a:r>
              <a:rPr lang="en-US" sz="1600" dirty="0" err="1">
                <a:latin typeface="Times New Roman" pitchFamily="18" charset="0"/>
                <a:cs typeface="Times New Roman" pitchFamily="18" charset="0"/>
              </a:rPr>
              <a:t>identified,then</a:t>
            </a:r>
            <a:r>
              <a:rPr lang="en-US" sz="1600" dirty="0">
                <a:latin typeface="Times New Roman" pitchFamily="18" charset="0"/>
                <a:cs typeface="Times New Roman" pitchFamily="18" charset="0"/>
              </a:rPr>
              <a:t> ranked by importance for re engineering activity</a:t>
            </a:r>
          </a:p>
          <a:p>
            <a:pPr algn="just">
              <a:lnSpc>
                <a:spcPct val="150000"/>
              </a:lnSpc>
            </a:pPr>
            <a:endParaRPr lang="en-US" sz="1600" b="1"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Process Evaluation</a:t>
            </a:r>
          </a:p>
          <a:p>
            <a:pPr marL="393192" lvl="1" indent="0" algn="just">
              <a:lnSpc>
                <a:spcPct val="150000"/>
              </a:lnSpc>
              <a:buNone/>
            </a:pPr>
            <a:r>
              <a:rPr lang="en-US" sz="1600" dirty="0" smtClean="0">
                <a:latin typeface="Times New Roman" pitchFamily="18" charset="0"/>
                <a:cs typeface="Times New Roman" pitchFamily="18" charset="0"/>
              </a:rPr>
              <a:t>	Existing process is analyzed and </a:t>
            </a:r>
            <a:r>
              <a:rPr lang="en-US" sz="1600" dirty="0" err="1" smtClean="0">
                <a:latin typeface="Times New Roman" pitchFamily="18" charset="0"/>
                <a:cs typeface="Times New Roman" pitchFamily="18" charset="0"/>
              </a:rPr>
              <a:t>measured,cost</a:t>
            </a:r>
            <a:r>
              <a:rPr lang="en-US" sz="1600" dirty="0" smtClean="0">
                <a:latin typeface="Times New Roman" pitchFamily="18" charset="0"/>
                <a:cs typeface="Times New Roman" pitchFamily="18" charset="0"/>
              </a:rPr>
              <a:t> and time consumed from the tasks are noted and quality/performance process are isolated</a:t>
            </a:r>
          </a:p>
          <a:p>
            <a:pPr lvl="1" algn="just"/>
            <a:endParaRPr lang="en-US" sz="18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112</a:t>
            </a:fld>
            <a:endParaRPr lang="en-US"/>
          </a:p>
        </p:txBody>
      </p:sp>
    </p:spTree>
    <p:extLst>
      <p:ext uri="{BB962C8B-B14F-4D97-AF65-F5344CB8AC3E}">
        <p14:creationId xmlns:p14="http://schemas.microsoft.com/office/powerpoint/2010/main" val="325972740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pPr>
            <a:r>
              <a:rPr lang="en-US" sz="1600" b="1" dirty="0" smtClean="0">
                <a:latin typeface="Times New Roman" pitchFamily="18" charset="0"/>
                <a:cs typeface="Times New Roman" pitchFamily="18" charset="0"/>
              </a:rPr>
              <a:t>Process specification and design:</a:t>
            </a:r>
          </a:p>
          <a:p>
            <a:pPr marL="109728" lvl="1" indent="0">
              <a:lnSpc>
                <a:spcPct val="150000"/>
              </a:lnSpc>
              <a:spcBef>
                <a:spcPts val="400"/>
              </a:spcBef>
              <a:buSzPct val="68000"/>
              <a:buNone/>
            </a:pPr>
            <a:r>
              <a:rPr lang="en-US" sz="1600" dirty="0" smtClean="0">
                <a:latin typeface="Times New Roman" pitchFamily="18" charset="0"/>
                <a:cs typeface="Times New Roman" pitchFamily="18" charset="0"/>
              </a:rPr>
              <a:t>	Use </a:t>
            </a:r>
            <a:r>
              <a:rPr lang="en-US" sz="1600" dirty="0">
                <a:latin typeface="Times New Roman" pitchFamily="18" charset="0"/>
                <a:cs typeface="Times New Roman" pitchFamily="18" charset="0"/>
              </a:rPr>
              <a:t>cases prepared each process is re designed based on  first three activities</a:t>
            </a:r>
          </a:p>
          <a:p>
            <a:pPr>
              <a:lnSpc>
                <a:spcPct val="150000"/>
              </a:lnSpc>
            </a:pPr>
            <a:endParaRPr lang="en-US" sz="1600" b="1" dirty="0" smtClean="0">
              <a:latin typeface="Times New Roman" pitchFamily="18" charset="0"/>
              <a:cs typeface="Times New Roman" pitchFamily="18" charset="0"/>
            </a:endParaRPr>
          </a:p>
          <a:p>
            <a:pPr>
              <a:lnSpc>
                <a:spcPct val="150000"/>
              </a:lnSpc>
            </a:pPr>
            <a:r>
              <a:rPr lang="en-US" sz="1600" b="1" dirty="0" smtClean="0">
                <a:latin typeface="Times New Roman" pitchFamily="18" charset="0"/>
                <a:cs typeface="Times New Roman" pitchFamily="18" charset="0"/>
              </a:rPr>
              <a:t>Prototyping</a:t>
            </a:r>
          </a:p>
          <a:p>
            <a:pPr marL="109728" lvl="1" indent="0">
              <a:lnSpc>
                <a:spcPct val="150000"/>
              </a:lnSpc>
              <a:spcBef>
                <a:spcPts val="400"/>
              </a:spcBef>
              <a:buSzPct val="68000"/>
              <a:buNone/>
            </a:pP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redesigned must be prototyped before it is fully  integrated into  the business</a:t>
            </a:r>
          </a:p>
          <a:p>
            <a:pPr>
              <a:lnSpc>
                <a:spcPct val="150000"/>
              </a:lnSpc>
            </a:pPr>
            <a:endParaRPr lang="en-US" sz="1600" b="1" dirty="0" smtClean="0">
              <a:latin typeface="Times New Roman" pitchFamily="18" charset="0"/>
              <a:cs typeface="Times New Roman" pitchFamily="18" charset="0"/>
            </a:endParaRPr>
          </a:p>
          <a:p>
            <a:pPr>
              <a:lnSpc>
                <a:spcPct val="150000"/>
              </a:lnSpc>
            </a:pPr>
            <a:r>
              <a:rPr lang="en-US" sz="1600" b="1" dirty="0" smtClean="0">
                <a:latin typeface="Times New Roman" pitchFamily="18" charset="0"/>
                <a:cs typeface="Times New Roman" pitchFamily="18" charset="0"/>
              </a:rPr>
              <a:t>Refinement</a:t>
            </a:r>
          </a:p>
          <a:p>
            <a:pPr marL="393192" lvl="1" indent="0">
              <a:lnSpc>
                <a:spcPct val="150000"/>
              </a:lnSpc>
              <a:buNone/>
            </a:pP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Based on the feedback from the prototype, business process are refined</a:t>
            </a: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113</a:t>
            </a:fld>
            <a:endParaRPr lang="en-US"/>
          </a:p>
        </p:txBody>
      </p:sp>
    </p:spTree>
    <p:extLst>
      <p:ext uri="{BB962C8B-B14F-4D97-AF65-F5344CB8AC3E}">
        <p14:creationId xmlns:p14="http://schemas.microsoft.com/office/powerpoint/2010/main" val="29455014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endParaRPr lang="en-US" sz="1800" dirty="0" smtClean="0">
              <a:latin typeface="Times New Roman" pitchFamily="18" charset="0"/>
              <a:cs typeface="Times New Roman" pitchFamily="18" charset="0"/>
            </a:endParaRPr>
          </a:p>
          <a:p>
            <a:pPr marL="109728" indent="0" algn="ctr">
              <a:buNone/>
            </a:pPr>
            <a:r>
              <a:rPr lang="en-US" sz="2600" b="1" dirty="0">
                <a:latin typeface="Times New Roman" pitchFamily="18" charset="0"/>
                <a:cs typeface="Times New Roman" pitchFamily="18" charset="0"/>
              </a:rPr>
              <a:t>System Modeling</a:t>
            </a:r>
          </a:p>
          <a:p>
            <a:pPr marL="109728" indent="0" algn="just">
              <a:lnSpc>
                <a:spcPct val="110000"/>
              </a:lnSpc>
              <a:buNone/>
            </a:pPr>
            <a:r>
              <a:rPr lang="en-US" sz="1500" dirty="0" smtClean="0">
                <a:latin typeface="Times New Roman" pitchFamily="18" charset="0"/>
                <a:cs typeface="Times New Roman" pitchFamily="18" charset="0"/>
              </a:rPr>
              <a:t>System </a:t>
            </a:r>
            <a:r>
              <a:rPr lang="en-US" sz="1500" dirty="0">
                <a:latin typeface="Times New Roman" pitchFamily="18" charset="0"/>
                <a:cs typeface="Times New Roman" pitchFamily="18" charset="0"/>
              </a:rPr>
              <a:t>modeling is an important element of the system engineering process. Whether the focus is on the world view or the detailed view, the engineer creates models that:</a:t>
            </a:r>
          </a:p>
          <a:p>
            <a:pPr marL="109728" indent="0" algn="just">
              <a:lnSpc>
                <a:spcPct val="110000"/>
              </a:lnSpc>
              <a:buNone/>
            </a:pPr>
            <a:endParaRPr lang="en-US" sz="1500" dirty="0">
              <a:latin typeface="Times New Roman" pitchFamily="18" charset="0"/>
              <a:cs typeface="Times New Roman" pitchFamily="18" charset="0"/>
            </a:endParaRPr>
          </a:p>
          <a:p>
            <a:pPr marL="109728" indent="0" algn="just">
              <a:lnSpc>
                <a:spcPct val="110000"/>
              </a:lnSpc>
              <a:buNone/>
            </a:pPr>
            <a:r>
              <a:rPr lang="en-US" sz="1500" dirty="0">
                <a:latin typeface="Times New Roman" pitchFamily="18" charset="0"/>
                <a:cs typeface="Times New Roman" pitchFamily="18" charset="0"/>
              </a:rPr>
              <a:t>• Define the process that serves the needs of the view under consideration.</a:t>
            </a:r>
          </a:p>
          <a:p>
            <a:pPr marL="109728" indent="0" algn="just">
              <a:lnSpc>
                <a:spcPct val="110000"/>
              </a:lnSpc>
              <a:buNone/>
            </a:pPr>
            <a:r>
              <a:rPr lang="en-US" sz="1500" dirty="0">
                <a:latin typeface="Times New Roman" pitchFamily="18" charset="0"/>
                <a:cs typeface="Times New Roman" pitchFamily="18" charset="0"/>
              </a:rPr>
              <a:t>• Represent the behavior of the processes and the assumption on which the behavior is based</a:t>
            </a:r>
            <a:r>
              <a:rPr lang="en-US" sz="1500" dirty="0" smtClean="0">
                <a:latin typeface="Times New Roman" pitchFamily="18" charset="0"/>
                <a:cs typeface="Times New Roman" pitchFamily="18" charset="0"/>
              </a:rPr>
              <a:t>.</a:t>
            </a:r>
          </a:p>
          <a:p>
            <a:pPr marL="109728" indent="0" algn="just">
              <a:lnSpc>
                <a:spcPct val="110000"/>
              </a:lnSpc>
              <a:buNone/>
            </a:pPr>
            <a:endParaRPr lang="en-US" sz="1500" dirty="0">
              <a:latin typeface="Times New Roman" pitchFamily="18" charset="0"/>
              <a:cs typeface="Times New Roman" pitchFamily="18" charset="0"/>
            </a:endParaRPr>
          </a:p>
          <a:p>
            <a:pPr marL="109728" indent="0" algn="just">
              <a:lnSpc>
                <a:spcPct val="110000"/>
              </a:lnSpc>
              <a:buNone/>
            </a:pPr>
            <a:r>
              <a:rPr lang="en-US" sz="1500" b="1" dirty="0">
                <a:latin typeface="Times New Roman" pitchFamily="18" charset="0"/>
                <a:cs typeface="Times New Roman" pitchFamily="18" charset="0"/>
              </a:rPr>
              <a:t>To construct a system model, the engineer should consider a number of restraining factors:</a:t>
            </a:r>
          </a:p>
          <a:p>
            <a:pPr marL="109728" indent="0" algn="just">
              <a:lnSpc>
                <a:spcPct val="110000"/>
              </a:lnSpc>
              <a:buNone/>
            </a:pPr>
            <a:endParaRPr lang="en-US" sz="1500" dirty="0">
              <a:latin typeface="Times New Roman" pitchFamily="18" charset="0"/>
              <a:cs typeface="Times New Roman" pitchFamily="18" charset="0"/>
            </a:endParaRPr>
          </a:p>
          <a:p>
            <a:pPr marL="109728" indent="0" algn="just">
              <a:lnSpc>
                <a:spcPct val="110000"/>
              </a:lnSpc>
              <a:buNone/>
            </a:pPr>
            <a:r>
              <a:rPr lang="en-US" sz="1500" dirty="0">
                <a:latin typeface="Times New Roman" pitchFamily="18" charset="0"/>
                <a:cs typeface="Times New Roman" pitchFamily="18" charset="0"/>
              </a:rPr>
              <a:t>1. Assumption that reduce the number of possible permutations and variations, thus enabling a model to reflect the problem in a reasonable manner.</a:t>
            </a:r>
          </a:p>
          <a:p>
            <a:pPr marL="109728" indent="0" algn="just">
              <a:lnSpc>
                <a:spcPct val="110000"/>
              </a:lnSpc>
              <a:buNone/>
            </a:pPr>
            <a:r>
              <a:rPr lang="en-US" sz="1500" dirty="0">
                <a:latin typeface="Times New Roman" pitchFamily="18" charset="0"/>
                <a:cs typeface="Times New Roman" pitchFamily="18" charset="0"/>
              </a:rPr>
              <a:t>2. Simplifications that the model has to create in a timely manner.</a:t>
            </a:r>
          </a:p>
          <a:p>
            <a:pPr marL="109728" indent="0" algn="just">
              <a:lnSpc>
                <a:spcPct val="110000"/>
              </a:lnSpc>
              <a:buNone/>
            </a:pPr>
            <a:r>
              <a:rPr lang="en-US" sz="1500" dirty="0">
                <a:latin typeface="Times New Roman" pitchFamily="18" charset="0"/>
                <a:cs typeface="Times New Roman" pitchFamily="18" charset="0"/>
              </a:rPr>
              <a:t>3. Limitations that help to bound the system.</a:t>
            </a:r>
          </a:p>
          <a:p>
            <a:pPr marL="109728" indent="0" algn="just">
              <a:lnSpc>
                <a:spcPct val="110000"/>
              </a:lnSpc>
              <a:buNone/>
            </a:pPr>
            <a:r>
              <a:rPr lang="en-US" sz="1500" dirty="0">
                <a:latin typeface="Times New Roman" pitchFamily="18" charset="0"/>
                <a:cs typeface="Times New Roman" pitchFamily="18" charset="0"/>
              </a:rPr>
              <a:t>4. Constraints that will guide the manner in which the model is created and the approach taken when the model is implemented.</a:t>
            </a:r>
          </a:p>
          <a:p>
            <a:pPr marL="109728" indent="0" algn="just">
              <a:lnSpc>
                <a:spcPct val="110000"/>
              </a:lnSpc>
              <a:buNone/>
            </a:pPr>
            <a:r>
              <a:rPr lang="en-US" sz="1500" dirty="0">
                <a:latin typeface="Times New Roman" pitchFamily="18" charset="0"/>
                <a:cs typeface="Times New Roman" pitchFamily="18" charset="0"/>
              </a:rPr>
              <a:t>5. Preference that indicate the preferred architecture for all data, functions, and technology.</a:t>
            </a:r>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114</a:t>
            </a:fld>
            <a:endParaRPr lang="en-US"/>
          </a:p>
        </p:txBody>
      </p:sp>
    </p:spTree>
    <p:extLst>
      <p:ext uri="{BB962C8B-B14F-4D97-AF65-F5344CB8AC3E}">
        <p14:creationId xmlns:p14="http://schemas.microsoft.com/office/powerpoint/2010/main" val="33619087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lgn="ctr"/>
            <a:endParaRPr lang="en-US" sz="2400" b="1" dirty="0" smtClean="0"/>
          </a:p>
          <a:p>
            <a:pPr marL="109728" indent="0" algn="ctr">
              <a:buNone/>
            </a:pPr>
            <a:r>
              <a:rPr lang="en-US" sz="2400" b="1" dirty="0" smtClean="0">
                <a:latin typeface="Times New Roman" pitchFamily="18" charset="0"/>
                <a:cs typeface="Times New Roman" pitchFamily="18" charset="0"/>
              </a:rPr>
              <a:t>Capability </a:t>
            </a:r>
            <a:r>
              <a:rPr lang="en-US" sz="2400" b="1" dirty="0">
                <a:latin typeface="Times New Roman" pitchFamily="18" charset="0"/>
                <a:cs typeface="Times New Roman" pitchFamily="18" charset="0"/>
              </a:rPr>
              <a:t>Maturity </a:t>
            </a:r>
            <a:r>
              <a:rPr lang="en-US" sz="2400" b="1" dirty="0" smtClean="0">
                <a:latin typeface="Times New Roman" pitchFamily="18" charset="0"/>
                <a:cs typeface="Times New Roman" pitchFamily="18" charset="0"/>
              </a:rPr>
              <a:t>Model</a:t>
            </a:r>
          </a:p>
          <a:p>
            <a:pPr marL="109728" indent="0" algn="ctr">
              <a:buNone/>
            </a:pPr>
            <a:endParaRPr lang="en-US" sz="2400" b="1" dirty="0"/>
          </a:p>
          <a:p>
            <a:pPr algn="just"/>
            <a:endParaRPr lang="en-US" sz="1900"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Capability Maturity Model (CMM) is a procedure used to develop and refine an organization's software development process</a:t>
            </a:r>
            <a:r>
              <a:rPr lang="en-US" sz="2200" dirty="0" smtClean="0">
                <a:latin typeface="Times New Roman" pitchFamily="18" charset="0"/>
                <a:cs typeface="Times New Roman" pitchFamily="18" charset="0"/>
              </a:rPr>
              <a:t>.</a:t>
            </a:r>
          </a:p>
          <a:p>
            <a:pPr algn="just"/>
            <a:endParaRPr lang="en-US" sz="2200" dirty="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Capability </a:t>
            </a:r>
            <a:r>
              <a:rPr lang="en-US" sz="2200" dirty="0">
                <a:latin typeface="Times New Roman" pitchFamily="18" charset="0"/>
                <a:cs typeface="Times New Roman" pitchFamily="18" charset="0"/>
              </a:rPr>
              <a:t>Maturity Model is used as a benchmark to measure the maturity of an organization's software process</a:t>
            </a:r>
            <a:r>
              <a:rPr lang="en-US" sz="2200" dirty="0" smtClean="0">
                <a:latin typeface="Times New Roman" pitchFamily="18" charset="0"/>
                <a:cs typeface="Times New Roman" pitchFamily="18" charset="0"/>
              </a:rPr>
              <a:t>.</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CMM was developed and is promoted by the Software Engineering Institute (SEI), a research and development center promote by the U.S. Department of Defense (DOD</a:t>
            </a:r>
            <a:r>
              <a:rPr lang="en-US" sz="2200" dirty="0" smtClean="0">
                <a:latin typeface="Times New Roman" pitchFamily="18" charset="0"/>
                <a:cs typeface="Times New Roman" pitchFamily="18" charset="0"/>
              </a:rPr>
              <a:t>)</a:t>
            </a:r>
          </a:p>
          <a:p>
            <a:pPr algn="just"/>
            <a:endParaRPr lang="en-US" sz="2200" dirty="0">
              <a:latin typeface="Times New Roman" pitchFamily="18" charset="0"/>
              <a:cs typeface="Times New Roman" pitchFamily="18" charset="0"/>
            </a:endParaRPr>
          </a:p>
          <a:p>
            <a:pPr marL="109728" indent="0" algn="just">
              <a:buNone/>
            </a:pPr>
            <a:r>
              <a:rPr lang="en-US" sz="2200" b="1" dirty="0">
                <a:latin typeface="Times New Roman" pitchFamily="18" charset="0"/>
                <a:cs typeface="Times New Roman" pitchFamily="18" charset="0"/>
              </a:rPr>
              <a:t>Methods of SEICMM</a:t>
            </a:r>
          </a:p>
          <a:p>
            <a:pPr algn="just"/>
            <a:r>
              <a:rPr lang="en-US" sz="2200" dirty="0">
                <a:latin typeface="Times New Roman" pitchFamily="18" charset="0"/>
                <a:cs typeface="Times New Roman" pitchFamily="18" charset="0"/>
              </a:rPr>
              <a:t>There are two methods of SEICMM:</a:t>
            </a:r>
          </a:p>
          <a:p>
            <a:pPr marL="109728" indent="0" algn="just">
              <a:buNone/>
            </a:pPr>
            <a:endParaRPr lang="en-US" sz="2200" b="1" dirty="0" smtClean="0">
              <a:latin typeface="Times New Roman" pitchFamily="18" charset="0"/>
              <a:cs typeface="Times New Roman" pitchFamily="18" charset="0"/>
            </a:endParaRPr>
          </a:p>
          <a:p>
            <a:pPr algn="just"/>
            <a:endParaRPr lang="en-US" sz="1800" dirty="0"/>
          </a:p>
          <a:p>
            <a:endParaRPr lang="en-US" sz="1800" b="1" dirty="0" smtClean="0">
              <a:latin typeface="Times New Roman" pitchFamily="18" charset="0"/>
              <a:cs typeface="Times New Roman" pitchFamily="18" charset="0"/>
            </a:endParaRPr>
          </a:p>
          <a:p>
            <a:pPr marL="109728" lvl="1" indent="0">
              <a:spcBef>
                <a:spcPts val="400"/>
              </a:spcBef>
              <a:buSzPct val="68000"/>
              <a:buNone/>
            </a:pPr>
            <a:r>
              <a:rPr lang="en-US" sz="1800" dirty="0">
                <a:latin typeface="Times New Roman" pitchFamily="18" charset="0"/>
                <a:cs typeface="Times New Roman" pitchFamily="18" charset="0"/>
              </a:rPr>
              <a:t>	</a:t>
            </a:r>
            <a:endParaRPr lang="en-US" sz="1800" dirty="0"/>
          </a:p>
          <a:p>
            <a:pPr marL="109728" indent="0">
              <a:buNone/>
            </a:pPr>
            <a:endParaRPr lang="en-US" sz="18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normAutofit fontScale="90000"/>
          </a:bodyPr>
          <a:lstStyle/>
          <a:p>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115</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76" y="4572000"/>
            <a:ext cx="485052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2258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116</a:t>
            </a:fld>
            <a:endParaRPr lang="en-US"/>
          </a:p>
        </p:txBody>
      </p:sp>
      <p:sp>
        <p:nvSpPr>
          <p:cNvPr id="7" name="Content Placeholder 6"/>
          <p:cNvSpPr>
            <a:spLocks noGrp="1"/>
          </p:cNvSpPr>
          <p:nvPr>
            <p:ph idx="1"/>
          </p:nvPr>
        </p:nvSpPr>
        <p:spPr/>
        <p:txBody>
          <a:bodyPr>
            <a:normAutofit/>
          </a:bodyPr>
          <a:lstStyle/>
          <a:p>
            <a:pPr marL="109728" indent="0">
              <a:buNone/>
            </a:pPr>
            <a:r>
              <a:rPr lang="en-US" sz="1400" b="1" dirty="0">
                <a:latin typeface="Times New Roman" pitchFamily="18" charset="0"/>
                <a:cs typeface="Times New Roman" pitchFamily="18" charset="0"/>
              </a:rPr>
              <a:t>Capability Evaluation:</a:t>
            </a:r>
            <a:r>
              <a:rPr lang="en-US" sz="1400" dirty="0">
                <a:latin typeface="Times New Roman" pitchFamily="18" charset="0"/>
                <a:cs typeface="Times New Roman" pitchFamily="18" charset="0"/>
              </a:rPr>
              <a:t> </a:t>
            </a:r>
            <a:endParaRPr lang="en-US" dirty="0"/>
          </a:p>
          <a:p>
            <a:pPr algn="just"/>
            <a:r>
              <a:rPr lang="en-US" sz="1400" dirty="0" smtClean="0">
                <a:latin typeface="Times New Roman" pitchFamily="18" charset="0"/>
                <a:cs typeface="Times New Roman" pitchFamily="18" charset="0"/>
              </a:rPr>
              <a:t>Capability </a:t>
            </a:r>
            <a:r>
              <a:rPr lang="en-US" sz="1400" dirty="0">
                <a:latin typeface="Times New Roman" pitchFamily="18" charset="0"/>
                <a:cs typeface="Times New Roman" pitchFamily="18" charset="0"/>
              </a:rPr>
              <a:t>evaluation provides a way to assess the software process capability of an organization</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The results of capability evaluation indicate the likely contractor performance if the contractor is awarded a work. </a:t>
            </a:r>
            <a:endParaRPr lang="en-US" sz="14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Therefore</a:t>
            </a:r>
            <a:r>
              <a:rPr lang="en-US" sz="1400" dirty="0">
                <a:latin typeface="Times New Roman" pitchFamily="18" charset="0"/>
                <a:cs typeface="Times New Roman" pitchFamily="18" charset="0"/>
              </a:rPr>
              <a:t>, the results of the software </a:t>
            </a:r>
            <a:r>
              <a:rPr lang="en-US" sz="1400" dirty="0" smtClean="0">
                <a:latin typeface="Times New Roman" pitchFamily="18" charset="0"/>
                <a:cs typeface="Times New Roman" pitchFamily="18" charset="0"/>
              </a:rPr>
              <a:t>process </a:t>
            </a:r>
            <a:r>
              <a:rPr lang="en-US" sz="1400" dirty="0">
                <a:latin typeface="Times New Roman" pitchFamily="18" charset="0"/>
                <a:cs typeface="Times New Roman" pitchFamily="18" charset="0"/>
              </a:rPr>
              <a:t>capability assessment can be used to select a contractor</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marL="109728" indent="0" algn="just">
              <a:buNone/>
            </a:pPr>
            <a:r>
              <a:rPr lang="en-US" sz="1400" b="1" dirty="0">
                <a:latin typeface="Times New Roman" pitchFamily="18" charset="0"/>
                <a:cs typeface="Times New Roman" pitchFamily="18" charset="0"/>
              </a:rPr>
              <a:t>Software Process Assessment: </a:t>
            </a:r>
            <a:endParaRPr lang="en-US" sz="1400" b="1" dirty="0" smtClean="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Software </a:t>
            </a:r>
            <a:r>
              <a:rPr lang="en-US" sz="1400" dirty="0">
                <a:latin typeface="Times New Roman" pitchFamily="18" charset="0"/>
                <a:cs typeface="Times New Roman" pitchFamily="18" charset="0"/>
              </a:rPr>
              <a:t>process assessment is used by an organization to improve its process capability. </a:t>
            </a:r>
            <a:endParaRPr lang="en-US" sz="14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Thus</a:t>
            </a:r>
            <a:r>
              <a:rPr lang="en-US" sz="1400" dirty="0">
                <a:latin typeface="Times New Roman" pitchFamily="18" charset="0"/>
                <a:cs typeface="Times New Roman" pitchFamily="18" charset="0"/>
              </a:rPr>
              <a:t>, this type of evaluation is for purely internal use.</a:t>
            </a:r>
          </a:p>
        </p:txBody>
      </p:sp>
    </p:spTree>
    <p:extLst>
      <p:ext uri="{BB962C8B-B14F-4D97-AF65-F5344CB8AC3E}">
        <p14:creationId xmlns:p14="http://schemas.microsoft.com/office/powerpoint/2010/main" val="4182744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a:p>
        </p:txBody>
      </p:sp>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117</a:t>
            </a:fld>
            <a:endParaRPr lang="en-US"/>
          </a:p>
        </p:txBody>
      </p:sp>
      <p:sp>
        <p:nvSpPr>
          <p:cNvPr id="6" name="Content Placeholder 5"/>
          <p:cNvSpPr>
            <a:spLocks noGrp="1"/>
          </p:cNvSpPr>
          <p:nvPr>
            <p:ph idx="1"/>
          </p:nvPr>
        </p:nvSpPr>
        <p:spPr/>
        <p:txBody>
          <a:bodyPr/>
          <a:lstStyle/>
          <a:p>
            <a:pPr marL="109728" indent="0" algn="ctr">
              <a:buNone/>
            </a:pPr>
            <a:r>
              <a:rPr lang="en-US" sz="2400" b="1" dirty="0" smtClean="0">
                <a:latin typeface="Times New Roman" pitchFamily="18" charset="0"/>
                <a:cs typeface="Times New Roman" pitchFamily="18" charset="0"/>
              </a:rPr>
              <a:t>CMM Levels</a:t>
            </a:r>
          </a:p>
          <a:p>
            <a:endParaRPr lang="en-US" dirty="0"/>
          </a:p>
        </p:txBody>
      </p:sp>
      <p:pic>
        <p:nvPicPr>
          <p:cNvPr id="7" name="Content Placeholder 3"/>
          <p:cNvPicPr>
            <a:picLocks/>
          </p:cNvPicPr>
          <p:nvPr/>
        </p:nvPicPr>
        <p:blipFill>
          <a:blip r:embed="rId2"/>
          <a:stretch>
            <a:fillRect/>
          </a:stretch>
        </p:blipFill>
        <p:spPr>
          <a:xfrm>
            <a:off x="871536" y="2362200"/>
            <a:ext cx="7400925" cy="3463131"/>
          </a:xfrm>
          <a:prstGeom prst="rect">
            <a:avLst/>
          </a:prstGeom>
        </p:spPr>
      </p:pic>
    </p:spTree>
    <p:extLst>
      <p:ext uri="{BB962C8B-B14F-4D97-AF65-F5344CB8AC3E}">
        <p14:creationId xmlns:p14="http://schemas.microsoft.com/office/powerpoint/2010/main" val="8574653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sz="1400" b="1" dirty="0">
                <a:latin typeface="Times New Roman" pitchFamily="18" charset="0"/>
                <a:cs typeface="Times New Roman" pitchFamily="18" charset="0"/>
              </a:rPr>
              <a:t>Level 1: Initial</a:t>
            </a:r>
          </a:p>
          <a:p>
            <a:r>
              <a:rPr lang="en-US" sz="1400" dirty="0">
                <a:latin typeface="Times New Roman" pitchFamily="18" charset="0"/>
                <a:cs typeface="Times New Roman" pitchFamily="18" charset="0"/>
              </a:rPr>
              <a:t>Ad hoc activities characterize a software development organization at this level. </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Very </a:t>
            </a:r>
            <a:r>
              <a:rPr lang="en-US" sz="1400" dirty="0">
                <a:latin typeface="Times New Roman" pitchFamily="18" charset="0"/>
                <a:cs typeface="Times New Roman" pitchFamily="18" charset="0"/>
              </a:rPr>
              <a:t>few or no processes are described and followed. </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Since </a:t>
            </a:r>
            <a:r>
              <a:rPr lang="en-US" sz="1400" dirty="0">
                <a:latin typeface="Times New Roman" pitchFamily="18" charset="0"/>
                <a:cs typeface="Times New Roman" pitchFamily="18" charset="0"/>
              </a:rPr>
              <a:t>software production processes are not limited, different engineers follow their process and as a result, development efforts become chaotic. </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Therefore</a:t>
            </a:r>
            <a:r>
              <a:rPr lang="en-US" sz="1400" dirty="0">
                <a:latin typeface="Times New Roman" pitchFamily="18" charset="0"/>
                <a:cs typeface="Times New Roman" pitchFamily="18" charset="0"/>
              </a:rPr>
              <a:t>, it is also called a chaotic level</a:t>
            </a:r>
            <a:r>
              <a:rPr lang="en-US" sz="1400" dirty="0" smtClean="0">
                <a:latin typeface="Times New Roman" pitchFamily="18" charset="0"/>
                <a:cs typeface="Times New Roman" pitchFamily="18" charset="0"/>
              </a:rPr>
              <a:t>.</a:t>
            </a:r>
          </a:p>
          <a:p>
            <a:endParaRPr lang="en-US" sz="1400" dirty="0">
              <a:latin typeface="Times New Roman" pitchFamily="18" charset="0"/>
              <a:cs typeface="Times New Roman" pitchFamily="18" charset="0"/>
            </a:endParaRPr>
          </a:p>
          <a:p>
            <a:pPr marL="109728" indent="0">
              <a:buNone/>
            </a:pPr>
            <a:r>
              <a:rPr lang="en-US" sz="1400" b="1" dirty="0">
                <a:latin typeface="Times New Roman" pitchFamily="18" charset="0"/>
                <a:cs typeface="Times New Roman" pitchFamily="18" charset="0"/>
              </a:rPr>
              <a:t>Level 2: Repeatable</a:t>
            </a:r>
          </a:p>
          <a:p>
            <a:r>
              <a:rPr lang="en-US" sz="1400" dirty="0">
                <a:latin typeface="Times New Roman" pitchFamily="18" charset="0"/>
                <a:cs typeface="Times New Roman" pitchFamily="18" charset="0"/>
              </a:rPr>
              <a:t>At this level, the fundamental project management practices like tracking cost and schedule are established. </a:t>
            </a:r>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r>
              <a:rPr lang="en-US" sz="1400" dirty="0" smtClean="0">
                <a:latin typeface="Times New Roman" pitchFamily="18" charset="0"/>
                <a:cs typeface="Times New Roman" pitchFamily="18" charset="0"/>
              </a:rPr>
              <a:t>Size </a:t>
            </a:r>
            <a:r>
              <a:rPr lang="en-US" sz="1400" dirty="0">
                <a:latin typeface="Times New Roman" pitchFamily="18" charset="0"/>
                <a:cs typeface="Times New Roman" pitchFamily="18" charset="0"/>
              </a:rPr>
              <a:t>and cost estimation methods, like function point analysis, COCOMO, etc. are used.</a:t>
            </a:r>
          </a:p>
          <a:p>
            <a:endParaRPr lang="en-US" sz="1400" dirty="0">
              <a:latin typeface="Times New Roman" pitchFamily="18" charset="0"/>
              <a:cs typeface="Times New Roman" pitchFamily="18" charset="0"/>
            </a:endParaRP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118</a:t>
            </a:fld>
            <a:endParaRPr lang="en-US"/>
          </a:p>
        </p:txBody>
      </p:sp>
    </p:spTree>
    <p:extLst>
      <p:ext uri="{BB962C8B-B14F-4D97-AF65-F5344CB8AC3E}">
        <p14:creationId xmlns:p14="http://schemas.microsoft.com/office/powerpoint/2010/main" val="15263616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300" b="1" dirty="0">
                <a:latin typeface="Times New Roman" pitchFamily="18" charset="0"/>
                <a:cs typeface="Times New Roman" pitchFamily="18" charset="0"/>
              </a:rPr>
              <a:t>Level 3: Defined</a:t>
            </a:r>
          </a:p>
          <a:p>
            <a:pPr algn="just"/>
            <a:r>
              <a:rPr lang="en-US" sz="1300" dirty="0">
                <a:latin typeface="Times New Roman" pitchFamily="18" charset="0"/>
                <a:cs typeface="Times New Roman" pitchFamily="18" charset="0"/>
              </a:rPr>
              <a:t>At this level, the methods for both management and development activities are defined and documented. There is a common organization-wide understanding of operations, roles, and responsibilities. </a:t>
            </a:r>
            <a:endParaRPr lang="en-US" sz="1300" dirty="0" smtClean="0">
              <a:latin typeface="Times New Roman" pitchFamily="18" charset="0"/>
              <a:cs typeface="Times New Roman" pitchFamily="18" charset="0"/>
            </a:endParaRPr>
          </a:p>
          <a:p>
            <a:pPr algn="just"/>
            <a:endParaRPr lang="en-US" sz="1300" dirty="0">
              <a:latin typeface="Times New Roman" pitchFamily="18" charset="0"/>
              <a:cs typeface="Times New Roman" pitchFamily="18" charset="0"/>
            </a:endParaRPr>
          </a:p>
          <a:p>
            <a:pPr algn="just"/>
            <a:r>
              <a:rPr lang="en-US" sz="1300" dirty="0" smtClean="0">
                <a:latin typeface="Times New Roman" pitchFamily="18" charset="0"/>
                <a:cs typeface="Times New Roman" pitchFamily="18" charset="0"/>
              </a:rPr>
              <a:t>The </a:t>
            </a:r>
            <a:r>
              <a:rPr lang="en-US" sz="1300" dirty="0">
                <a:latin typeface="Times New Roman" pitchFamily="18" charset="0"/>
                <a:cs typeface="Times New Roman" pitchFamily="18" charset="0"/>
              </a:rPr>
              <a:t>ways through defined, the process and product qualities are not measured. ISO 9000 goals at achieving this level</a:t>
            </a:r>
            <a:r>
              <a:rPr lang="en-US" sz="1300" dirty="0" smtClean="0">
                <a:latin typeface="Times New Roman" pitchFamily="18" charset="0"/>
                <a:cs typeface="Times New Roman" pitchFamily="18" charset="0"/>
              </a:rPr>
              <a:t>.</a:t>
            </a:r>
          </a:p>
          <a:p>
            <a:pPr algn="just"/>
            <a:endParaRPr lang="en-US" sz="1300" dirty="0">
              <a:latin typeface="Times New Roman" pitchFamily="18" charset="0"/>
              <a:cs typeface="Times New Roman" pitchFamily="18" charset="0"/>
            </a:endParaRPr>
          </a:p>
          <a:p>
            <a:pPr marL="109728" indent="0" algn="just">
              <a:buNone/>
            </a:pPr>
            <a:r>
              <a:rPr lang="en-US" sz="1300" b="1" dirty="0">
                <a:latin typeface="Times New Roman" pitchFamily="18" charset="0"/>
                <a:cs typeface="Times New Roman" pitchFamily="18" charset="0"/>
              </a:rPr>
              <a:t>Level 4: Managed</a:t>
            </a:r>
          </a:p>
          <a:p>
            <a:pPr algn="just"/>
            <a:r>
              <a:rPr lang="en-US" sz="1300" dirty="0">
                <a:latin typeface="Times New Roman" pitchFamily="18" charset="0"/>
                <a:cs typeface="Times New Roman" pitchFamily="18" charset="0"/>
              </a:rPr>
              <a:t>At this level, the focus is on software metrics. Two kinds of metrics are composed</a:t>
            </a:r>
            <a:r>
              <a:rPr lang="en-US" sz="1300" dirty="0" smtClean="0">
                <a:latin typeface="Times New Roman" pitchFamily="18" charset="0"/>
                <a:cs typeface="Times New Roman" pitchFamily="18" charset="0"/>
              </a:rPr>
              <a:t>.</a:t>
            </a:r>
          </a:p>
          <a:p>
            <a:pPr algn="just"/>
            <a:endParaRPr lang="en-US" sz="1300" dirty="0">
              <a:latin typeface="Times New Roman" pitchFamily="18" charset="0"/>
              <a:cs typeface="Times New Roman" pitchFamily="18" charset="0"/>
            </a:endParaRPr>
          </a:p>
          <a:p>
            <a:pPr algn="just"/>
            <a:r>
              <a:rPr lang="en-US" sz="1300" b="1" dirty="0">
                <a:latin typeface="Times New Roman" pitchFamily="18" charset="0"/>
                <a:cs typeface="Times New Roman" pitchFamily="18" charset="0"/>
              </a:rPr>
              <a:t>Product metrics</a:t>
            </a:r>
            <a:r>
              <a:rPr lang="en-US" sz="1300" dirty="0">
                <a:latin typeface="Times New Roman" pitchFamily="18" charset="0"/>
                <a:cs typeface="Times New Roman" pitchFamily="18" charset="0"/>
              </a:rPr>
              <a:t> measure the features of the product being developed, such as its size, reliability, time complexity, understandability, etc</a:t>
            </a:r>
            <a:r>
              <a:rPr lang="en-US" sz="1300" dirty="0" smtClean="0">
                <a:latin typeface="Times New Roman" pitchFamily="18" charset="0"/>
                <a:cs typeface="Times New Roman" pitchFamily="18" charset="0"/>
              </a:rPr>
              <a:t>.</a:t>
            </a:r>
          </a:p>
          <a:p>
            <a:pPr algn="just"/>
            <a:endParaRPr lang="en-US" sz="1300" dirty="0">
              <a:latin typeface="Times New Roman" pitchFamily="18" charset="0"/>
              <a:cs typeface="Times New Roman" pitchFamily="18" charset="0"/>
            </a:endParaRPr>
          </a:p>
          <a:p>
            <a:pPr algn="just"/>
            <a:r>
              <a:rPr lang="en-US" sz="1300" b="1" dirty="0">
                <a:latin typeface="Times New Roman" pitchFamily="18" charset="0"/>
                <a:cs typeface="Times New Roman" pitchFamily="18" charset="0"/>
              </a:rPr>
              <a:t>Process metrics</a:t>
            </a:r>
            <a:r>
              <a:rPr lang="en-US" sz="1300" dirty="0">
                <a:latin typeface="Times New Roman" pitchFamily="18" charset="0"/>
                <a:cs typeface="Times New Roman" pitchFamily="18" charset="0"/>
              </a:rPr>
              <a:t> follow the effectiveness of the process being used, such as average defect correction time, productivity, the average number of defects found per hour inspection, the average number of failures detected during testing per LOC, etc. </a:t>
            </a:r>
            <a:endParaRPr lang="en-US" sz="1300" dirty="0" smtClean="0">
              <a:latin typeface="Times New Roman" pitchFamily="18" charset="0"/>
              <a:cs typeface="Times New Roman" pitchFamily="18" charset="0"/>
            </a:endParaRPr>
          </a:p>
          <a:p>
            <a:pPr algn="just"/>
            <a:endParaRPr lang="en-US" sz="1300" dirty="0">
              <a:latin typeface="Times New Roman" pitchFamily="18" charset="0"/>
              <a:cs typeface="Times New Roman" pitchFamily="18" charset="0"/>
            </a:endParaRPr>
          </a:p>
          <a:p>
            <a:pPr algn="just"/>
            <a:r>
              <a:rPr lang="en-US" sz="1300" dirty="0" smtClean="0">
                <a:latin typeface="Times New Roman" pitchFamily="18" charset="0"/>
                <a:cs typeface="Times New Roman" pitchFamily="18" charset="0"/>
              </a:rPr>
              <a:t>The </a:t>
            </a:r>
            <a:r>
              <a:rPr lang="en-US" sz="1300" dirty="0">
                <a:latin typeface="Times New Roman" pitchFamily="18" charset="0"/>
                <a:cs typeface="Times New Roman" pitchFamily="18" charset="0"/>
              </a:rPr>
              <a:t>software process and product quality are measured, and quantitative quality requirements for the product are met.</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119</a:t>
            </a:fld>
            <a:endParaRPr lang="en-US"/>
          </a:p>
        </p:txBody>
      </p:sp>
    </p:spTree>
    <p:extLst>
      <p:ext uri="{BB962C8B-B14F-4D97-AF65-F5344CB8AC3E}">
        <p14:creationId xmlns:p14="http://schemas.microsoft.com/office/powerpoint/2010/main" val="267009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gn="ctr">
              <a:buNone/>
            </a:pPr>
            <a:r>
              <a:rPr lang="en-US" sz="2100" b="1" dirty="0">
                <a:latin typeface="Times New Roman" pitchFamily="18" charset="0"/>
                <a:cs typeface="Times New Roman" pitchFamily="18" charset="0"/>
              </a:rPr>
              <a:t>Need of Software Engineering</a:t>
            </a:r>
            <a:endParaRPr lang="en-US" sz="2100" dirty="0" smtClean="0">
              <a:latin typeface="Times New Roman" pitchFamily="18" charset="0"/>
              <a:cs typeface="Times New Roman" pitchFamily="18" charset="0"/>
            </a:endParaRPr>
          </a:p>
          <a:p>
            <a:pPr marL="0" indent="0" algn="just">
              <a:buNone/>
            </a:pPr>
            <a:endParaRPr lang="en-US" sz="1600" dirty="0">
              <a:latin typeface="Times New Roman" pitchFamily="18" charset="0"/>
              <a:cs typeface="Times New Roman" pitchFamily="18" charset="0"/>
            </a:endParaRPr>
          </a:p>
          <a:p>
            <a:pPr marL="0" indent="0" algn="just">
              <a:buNone/>
            </a:pPr>
            <a:r>
              <a:rPr lang="en-US" sz="1900" dirty="0" smtClean="0">
                <a:latin typeface="Times New Roman" pitchFamily="18" charset="0"/>
                <a:cs typeface="Times New Roman" pitchFamily="18" charset="0"/>
              </a:rPr>
              <a:t>The </a:t>
            </a:r>
            <a:r>
              <a:rPr lang="en-US" sz="1900" dirty="0">
                <a:latin typeface="Times New Roman" pitchFamily="18" charset="0"/>
                <a:cs typeface="Times New Roman" pitchFamily="18" charset="0"/>
              </a:rPr>
              <a:t>need of software engineering arises because of higher rate of change in user requirements and environment on which the software is </a:t>
            </a:r>
            <a:r>
              <a:rPr lang="en-US" sz="1900" dirty="0" smtClean="0">
                <a:latin typeface="Times New Roman" pitchFamily="18" charset="0"/>
                <a:cs typeface="Times New Roman" pitchFamily="18" charset="0"/>
              </a:rPr>
              <a:t>working.</a:t>
            </a:r>
          </a:p>
          <a:p>
            <a:pPr marL="0" indent="0" algn="just">
              <a:buNone/>
            </a:pPr>
            <a:endParaRPr lang="en-US" sz="1900" dirty="0" smtClean="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Large software - </a:t>
            </a:r>
            <a:r>
              <a:rPr lang="en-US" sz="1900" dirty="0">
                <a:latin typeface="Times New Roman" pitchFamily="18" charset="0"/>
                <a:cs typeface="Times New Roman" pitchFamily="18" charset="0"/>
              </a:rPr>
              <a:t>It is easier to build a wall than to a house or building, likewise, as the size of software become large engineering has to step to give it a scientific process</a:t>
            </a:r>
            <a:r>
              <a:rPr lang="en-US" sz="1900" dirty="0" smtClean="0">
                <a:latin typeface="Times New Roman" pitchFamily="18" charset="0"/>
                <a:cs typeface="Times New Roman" pitchFamily="18" charset="0"/>
              </a:rPr>
              <a:t>.</a:t>
            </a:r>
          </a:p>
          <a:p>
            <a:pPr lvl="0" algn="just"/>
            <a:endParaRPr lang="en-US" sz="1900" dirty="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Scalability- </a:t>
            </a:r>
            <a:r>
              <a:rPr lang="en-US" sz="1900" dirty="0">
                <a:latin typeface="Times New Roman" pitchFamily="18" charset="0"/>
                <a:cs typeface="Times New Roman" pitchFamily="18" charset="0"/>
              </a:rPr>
              <a:t>If the software process were not based on scientific and engineering concepts, it would be easier to re-create new software than to scale an existing one</a:t>
            </a:r>
            <a:r>
              <a:rPr lang="en-US" sz="1900" dirty="0" smtClean="0">
                <a:latin typeface="Times New Roman" pitchFamily="18" charset="0"/>
                <a:cs typeface="Times New Roman" pitchFamily="18" charset="0"/>
              </a:rPr>
              <a:t>.</a:t>
            </a:r>
          </a:p>
          <a:p>
            <a:pPr lvl="0" algn="just"/>
            <a:endParaRPr lang="en-US" sz="1900" dirty="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Cost- </a:t>
            </a:r>
            <a:r>
              <a:rPr lang="en-US" sz="1900" dirty="0">
                <a:latin typeface="Times New Roman" pitchFamily="18" charset="0"/>
                <a:cs typeface="Times New Roman" pitchFamily="18" charset="0"/>
              </a:rPr>
              <a:t>As hardware industry has shown its skills and huge manufacturing has lower down he price of computer and electronic hardware. But the cost of software remains high if proper process is not adapted</a:t>
            </a:r>
            <a:r>
              <a:rPr lang="en-US" sz="1900" dirty="0" smtClean="0">
                <a:latin typeface="Times New Roman" pitchFamily="18" charset="0"/>
                <a:cs typeface="Times New Roman" pitchFamily="18" charset="0"/>
              </a:rPr>
              <a:t>.</a:t>
            </a:r>
          </a:p>
          <a:p>
            <a:pPr lvl="0" algn="just"/>
            <a:endParaRPr lang="en-US" sz="1900" dirty="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Dynamic Nature- </a:t>
            </a:r>
            <a:r>
              <a:rPr lang="en-US" sz="1900" dirty="0">
                <a:latin typeface="Times New Roman" pitchFamily="18" charset="0"/>
                <a:cs typeface="Times New Roman" pitchFamily="18" charset="0"/>
              </a:rPr>
              <a:t>The always growing and adapting nature of software hugely depends upon the environment in which user works. If the nature of software is always changing, new enhancements need to be done in the existing one. This is where software engineering plays a good role</a:t>
            </a:r>
            <a:r>
              <a:rPr lang="en-US" sz="1900" dirty="0" smtClean="0">
                <a:latin typeface="Times New Roman" pitchFamily="18" charset="0"/>
                <a:cs typeface="Times New Roman" pitchFamily="18" charset="0"/>
              </a:rPr>
              <a:t>.</a:t>
            </a:r>
          </a:p>
          <a:p>
            <a:pPr lvl="0" algn="just"/>
            <a:endParaRPr lang="en-US" sz="1900" dirty="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Quality Management- </a:t>
            </a:r>
            <a:r>
              <a:rPr lang="en-US" sz="1900" dirty="0">
                <a:latin typeface="Times New Roman" pitchFamily="18" charset="0"/>
                <a:cs typeface="Times New Roman" pitchFamily="18" charset="0"/>
              </a:rPr>
              <a:t>Better process of software development provides better and quality software product.</a:t>
            </a:r>
          </a:p>
          <a:p>
            <a:pPr marL="0" indent="0">
              <a:buNone/>
            </a:pPr>
            <a:endParaRPr lang="en-US" sz="16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a:t>
            </a:fld>
            <a:endParaRPr lang="en-US"/>
          </a:p>
        </p:txBody>
      </p:sp>
    </p:spTree>
    <p:extLst>
      <p:ext uri="{BB962C8B-B14F-4D97-AF65-F5344CB8AC3E}">
        <p14:creationId xmlns:p14="http://schemas.microsoft.com/office/powerpoint/2010/main" val="40648444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457200"/>
            <a:ext cx="8229600" cy="4525963"/>
          </a:xfrm>
        </p:spPr>
        <p:txBody>
          <a:bodyPr>
            <a:normAutofit/>
          </a:bodyPr>
          <a:lstStyle/>
          <a:p>
            <a:endParaRPr lang="en-US" sz="1400" dirty="0" smtClean="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pPr marL="109728" indent="0" algn="just">
              <a:buNone/>
            </a:pPr>
            <a:endParaRPr lang="en-US" sz="1400" dirty="0" smtClean="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Various </a:t>
            </a:r>
            <a:r>
              <a:rPr lang="en-US" sz="1400" dirty="0">
                <a:latin typeface="Times New Roman" pitchFamily="18" charset="0"/>
                <a:cs typeface="Times New Roman" pitchFamily="18" charset="0"/>
              </a:rPr>
              <a:t>tools like Pareto charts, fishbone diagrams, etc. are used to measure the product and process quality</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The process metrics are used to analyze if a project performed satisfactorily. </a:t>
            </a:r>
            <a:endParaRPr lang="en-US" sz="1400" dirty="0" smtClean="0">
              <a:latin typeface="Times New Roman" pitchFamily="18" charset="0"/>
              <a:cs typeface="Times New Roman" pitchFamily="18" charset="0"/>
            </a:endParaRP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Thus</a:t>
            </a:r>
            <a:r>
              <a:rPr lang="en-US" sz="1400" dirty="0">
                <a:latin typeface="Times New Roman" pitchFamily="18" charset="0"/>
                <a:cs typeface="Times New Roman" pitchFamily="18" charset="0"/>
              </a:rPr>
              <a:t>, the outcome of process measurements is used to calculate project performance rather than improve the process</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marL="109728" indent="0" algn="just">
              <a:buNone/>
            </a:pPr>
            <a:r>
              <a:rPr lang="en-US" sz="1400" b="1" dirty="0" smtClean="0">
                <a:latin typeface="Times New Roman" pitchFamily="18" charset="0"/>
                <a:cs typeface="Times New Roman" pitchFamily="18" charset="0"/>
              </a:rPr>
              <a:t>Level </a:t>
            </a:r>
            <a:r>
              <a:rPr lang="en-US" sz="1400" b="1" dirty="0">
                <a:latin typeface="Times New Roman" pitchFamily="18" charset="0"/>
                <a:cs typeface="Times New Roman" pitchFamily="18" charset="0"/>
              </a:rPr>
              <a:t>5: Optimizing</a:t>
            </a:r>
          </a:p>
          <a:p>
            <a:pPr algn="just"/>
            <a:r>
              <a:rPr lang="en-US" sz="1400" dirty="0">
                <a:latin typeface="Times New Roman" pitchFamily="18" charset="0"/>
                <a:cs typeface="Times New Roman" pitchFamily="18" charset="0"/>
              </a:rPr>
              <a:t>At this phase, process and product metrics are collected. Process and product measurement data are evaluated for continuous process improvement.</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120</a:t>
            </a:fld>
            <a:endParaRPr lang="en-US"/>
          </a:p>
        </p:txBody>
      </p:sp>
    </p:spTree>
    <p:extLst>
      <p:ext uri="{BB962C8B-B14F-4D97-AF65-F5344CB8AC3E}">
        <p14:creationId xmlns:p14="http://schemas.microsoft.com/office/powerpoint/2010/main" val="15933893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1200" dirty="0">
                <a:latin typeface="Times New Roman" pitchFamily="18" charset="0"/>
                <a:cs typeface="Times New Roman" pitchFamily="18" charset="0"/>
              </a:rPr>
              <a:t>Key Process Areas (KPA) of a software </a:t>
            </a:r>
            <a:r>
              <a:rPr lang="en-US" sz="1200" dirty="0" smtClean="0">
                <a:latin typeface="Times New Roman" pitchFamily="18" charset="0"/>
                <a:cs typeface="Times New Roman" pitchFamily="18" charset="0"/>
              </a:rPr>
              <a:t>organization</a:t>
            </a:r>
          </a:p>
          <a:p>
            <a:pPr algn="just"/>
            <a:endParaRPr lang="en-US" sz="1200" dirty="0">
              <a:latin typeface="Times New Roman" pitchFamily="18" charset="0"/>
              <a:cs typeface="Times New Roman" pitchFamily="18" charset="0"/>
            </a:endParaRPr>
          </a:p>
          <a:p>
            <a:pPr algn="just"/>
            <a:r>
              <a:rPr lang="en-US" sz="1200" dirty="0">
                <a:latin typeface="Times New Roman" pitchFamily="18" charset="0"/>
                <a:cs typeface="Times New Roman" pitchFamily="18" charset="0"/>
              </a:rPr>
              <a:t>Except for SEI CMM level 1, each maturity level is featured by several Key Process Areas (KPAs) that contains the areas an organization should focus on improving its software process to the next level. The focus of each level and the corresponding key process areas are shown in the </a:t>
            </a:r>
            <a:r>
              <a:rPr lang="en-US" sz="1200" dirty="0" smtClean="0">
                <a:latin typeface="Times New Roman" pitchFamily="18" charset="0"/>
                <a:cs typeface="Times New Roman" pitchFamily="18" charset="0"/>
              </a:rPr>
              <a:t>following table</a:t>
            </a:r>
          </a:p>
          <a:p>
            <a:pPr algn="just"/>
            <a:endParaRPr lang="en-US" sz="1200" dirty="0">
              <a:latin typeface="Times New Roman" pitchFamily="18" charset="0"/>
              <a:cs typeface="Times New Roman" pitchFamily="18" charset="0"/>
            </a:endParaRP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121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667000"/>
            <a:ext cx="6096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0070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a:p>
        </p:txBody>
      </p:sp>
      <p:pic>
        <p:nvPicPr>
          <p:cNvPr id="4" name="Content Placeholder 3"/>
          <p:cNvPicPr>
            <a:picLocks noGrp="1"/>
          </p:cNvPicPr>
          <p:nvPr>
            <p:ph idx="1"/>
          </p:nvPr>
        </p:nvPicPr>
        <p:blipFill>
          <a:blip r:embed="rId2"/>
          <a:stretch>
            <a:fillRect/>
          </a:stretch>
        </p:blipFill>
        <p:spPr>
          <a:xfrm>
            <a:off x="609600" y="1752600"/>
            <a:ext cx="7924799" cy="3486944"/>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122</a:t>
            </a:fld>
            <a:endParaRPr lang="en-US"/>
          </a:p>
        </p:txBody>
      </p:sp>
    </p:spTree>
    <p:extLst>
      <p:ext uri="{BB962C8B-B14F-4D97-AF65-F5344CB8AC3E}">
        <p14:creationId xmlns:p14="http://schemas.microsoft.com/office/powerpoint/2010/main" val="540769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a:p>
        </p:txBody>
      </p:sp>
      <p:pic>
        <p:nvPicPr>
          <p:cNvPr id="4" name="Content Placeholder 3"/>
          <p:cNvPicPr>
            <a:picLocks noGrp="1"/>
          </p:cNvPicPr>
          <p:nvPr>
            <p:ph idx="1"/>
          </p:nvPr>
        </p:nvPicPr>
        <p:blipFill>
          <a:blip r:embed="rId2"/>
          <a:stretch>
            <a:fillRect/>
          </a:stretch>
        </p:blipFill>
        <p:spPr>
          <a:xfrm>
            <a:off x="533400" y="1481138"/>
            <a:ext cx="8229600" cy="4233862"/>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123</a:t>
            </a:fld>
            <a:endParaRPr lang="en-US"/>
          </a:p>
        </p:txBody>
      </p:sp>
    </p:spTree>
    <p:extLst>
      <p:ext uri="{BB962C8B-B14F-4D97-AF65-F5344CB8AC3E}">
        <p14:creationId xmlns:p14="http://schemas.microsoft.com/office/powerpoint/2010/main" val="705625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a:p>
        </p:txBody>
      </p:sp>
      <p:pic>
        <p:nvPicPr>
          <p:cNvPr id="4" name="Content Placeholder 3"/>
          <p:cNvPicPr>
            <a:picLocks noGrp="1"/>
          </p:cNvPicPr>
          <p:nvPr>
            <p:ph idx="1"/>
          </p:nvPr>
        </p:nvPicPr>
        <p:blipFill>
          <a:blip r:embed="rId2"/>
          <a:stretch>
            <a:fillRect/>
          </a:stretch>
        </p:blipFill>
        <p:spPr>
          <a:xfrm>
            <a:off x="609600" y="1676400"/>
            <a:ext cx="8001000" cy="4190999"/>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124</a:t>
            </a:fld>
            <a:endParaRPr lang="en-US"/>
          </a:p>
        </p:txBody>
      </p:sp>
    </p:spTree>
    <p:extLst>
      <p:ext uri="{BB962C8B-B14F-4D97-AF65-F5344CB8AC3E}">
        <p14:creationId xmlns:p14="http://schemas.microsoft.com/office/powerpoint/2010/main" val="879290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2100" b="1" dirty="0" smtClean="0">
                <a:latin typeface="Times New Roman" pitchFamily="18" charset="0"/>
                <a:cs typeface="Times New Roman" pitchFamily="18" charset="0"/>
              </a:rPr>
              <a:t>Use </a:t>
            </a:r>
            <a:r>
              <a:rPr lang="en-US" sz="2100" b="1" dirty="0">
                <a:latin typeface="Times New Roman" pitchFamily="18" charset="0"/>
                <a:cs typeface="Times New Roman" pitchFamily="18" charset="0"/>
              </a:rPr>
              <a:t>of CMM:</a:t>
            </a:r>
            <a:endParaRPr lang="en-US" sz="21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Today CMM act as a "seal of approval" in the software industry. It helps in various ways to improve the software quality.</a:t>
            </a:r>
          </a:p>
          <a:p>
            <a:pPr lvl="0" algn="just"/>
            <a:r>
              <a:rPr lang="en-US" sz="1800" dirty="0">
                <a:latin typeface="Times New Roman" pitchFamily="18" charset="0"/>
                <a:cs typeface="Times New Roman" pitchFamily="18" charset="0"/>
              </a:rPr>
              <a:t>It guides towards repeatable standard process and hence reduce the learning time on how to get things done</a:t>
            </a:r>
          </a:p>
          <a:p>
            <a:pPr lvl="0" algn="just"/>
            <a:r>
              <a:rPr lang="en-US" sz="1800" dirty="0">
                <a:latin typeface="Times New Roman" pitchFamily="18" charset="0"/>
                <a:cs typeface="Times New Roman" pitchFamily="18" charset="0"/>
              </a:rPr>
              <a:t>Practicing CMM means practicing standard protocol for development, which means it not only helps the team to save time but also gives a clear view of what to do and what to expect</a:t>
            </a:r>
          </a:p>
          <a:p>
            <a:pPr lvl="0" algn="just"/>
            <a:r>
              <a:rPr lang="en-US" sz="1800" dirty="0">
                <a:latin typeface="Times New Roman" pitchFamily="18" charset="0"/>
                <a:cs typeface="Times New Roman" pitchFamily="18" charset="0"/>
              </a:rPr>
              <a:t>The quality activities gel well with the project rather than thought of as a separate event</a:t>
            </a:r>
          </a:p>
          <a:p>
            <a:pPr lvl="0" algn="just"/>
            <a:r>
              <a:rPr lang="en-US" sz="1800" dirty="0">
                <a:latin typeface="Times New Roman" pitchFamily="18" charset="0"/>
                <a:cs typeface="Times New Roman" pitchFamily="18" charset="0"/>
              </a:rPr>
              <a:t>It acts as a commuter between the project and the team</a:t>
            </a:r>
          </a:p>
          <a:p>
            <a:pPr lvl="0" algn="just"/>
            <a:r>
              <a:rPr lang="en-US" sz="1800" dirty="0">
                <a:latin typeface="Times New Roman" pitchFamily="18" charset="0"/>
                <a:cs typeface="Times New Roman" pitchFamily="18" charset="0"/>
              </a:rPr>
              <a:t>CMM efforts are always towards the improvement of the process</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125</a:t>
            </a:fld>
            <a:endParaRPr lang="en-US"/>
          </a:p>
        </p:txBody>
      </p:sp>
    </p:spTree>
    <p:extLst>
      <p:ext uri="{BB962C8B-B14F-4D97-AF65-F5344CB8AC3E}">
        <p14:creationId xmlns:p14="http://schemas.microsoft.com/office/powerpoint/2010/main" val="11443806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lvl="0" indent="0" algn="ctr">
              <a:buNone/>
            </a:pPr>
            <a:r>
              <a:rPr lang="en-US" sz="2400" b="1" dirty="0">
                <a:latin typeface="Times New Roman" pitchFamily="18" charset="0"/>
                <a:cs typeface="Times New Roman" pitchFamily="18" charset="0"/>
              </a:rPr>
              <a:t>Limitations</a:t>
            </a:r>
            <a:endParaRPr lang="en-US" sz="2400" b="1" dirty="0" smtClean="0">
              <a:latin typeface="Times New Roman" pitchFamily="18" charset="0"/>
              <a:cs typeface="Times New Roman" pitchFamily="18" charset="0"/>
            </a:endParaRPr>
          </a:p>
          <a:p>
            <a:pPr lvl="0" algn="just"/>
            <a:endParaRPr lang="en-US" sz="1800" dirty="0">
              <a:latin typeface="Times New Roman" pitchFamily="18" charset="0"/>
              <a:cs typeface="Times New Roman" pitchFamily="18" charset="0"/>
            </a:endParaRPr>
          </a:p>
          <a:p>
            <a:pPr lvl="0" algn="just"/>
            <a:r>
              <a:rPr lang="en-US" sz="1800" dirty="0" smtClean="0">
                <a:latin typeface="Times New Roman" pitchFamily="18" charset="0"/>
                <a:cs typeface="Times New Roman" pitchFamily="18" charset="0"/>
              </a:rPr>
              <a:t>CMM </a:t>
            </a:r>
            <a:r>
              <a:rPr lang="en-US" sz="1800" dirty="0">
                <a:latin typeface="Times New Roman" pitchFamily="18" charset="0"/>
                <a:cs typeface="Times New Roman" pitchFamily="18" charset="0"/>
              </a:rPr>
              <a:t>determines what a process should address instead of how it should be </a:t>
            </a:r>
            <a:r>
              <a:rPr lang="en-US" sz="1800" dirty="0" smtClean="0">
                <a:latin typeface="Times New Roman" pitchFamily="18" charset="0"/>
                <a:cs typeface="Times New Roman" pitchFamily="18" charset="0"/>
              </a:rPr>
              <a:t>implemented</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It does not explain every possibility of software process </a:t>
            </a:r>
            <a:r>
              <a:rPr lang="en-US" sz="1800" dirty="0" smtClean="0">
                <a:latin typeface="Times New Roman" pitchFamily="18" charset="0"/>
                <a:cs typeface="Times New Roman" pitchFamily="18" charset="0"/>
              </a:rPr>
              <a:t>improvement</a:t>
            </a:r>
          </a:p>
          <a:p>
            <a:pPr lvl="0" algn="just"/>
            <a:endParaRPr lang="en-US" sz="1800" dirty="0" smtClean="0">
              <a:latin typeface="Times New Roman" pitchFamily="18" charset="0"/>
              <a:cs typeface="Times New Roman" pitchFamily="18" charset="0"/>
            </a:endParaRPr>
          </a:p>
          <a:p>
            <a:pPr lvl="0" algn="just"/>
            <a:r>
              <a:rPr lang="en-US" sz="1800" dirty="0" smtClean="0">
                <a:latin typeface="Times New Roman" pitchFamily="18" charset="0"/>
                <a:cs typeface="Times New Roman" pitchFamily="18" charset="0"/>
              </a:rPr>
              <a:t>It </a:t>
            </a:r>
            <a:r>
              <a:rPr lang="en-US" sz="1800" dirty="0">
                <a:latin typeface="Times New Roman" pitchFamily="18" charset="0"/>
                <a:cs typeface="Times New Roman" pitchFamily="18" charset="0"/>
              </a:rPr>
              <a:t>concentrates on software issues but does not consider strategic business planning, adopting technologies, establishing product line and managing human </a:t>
            </a:r>
            <a:r>
              <a:rPr lang="en-US" sz="1800" dirty="0" smtClean="0">
                <a:latin typeface="Times New Roman" pitchFamily="18" charset="0"/>
                <a:cs typeface="Times New Roman" pitchFamily="18" charset="0"/>
              </a:rPr>
              <a:t>resources</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It does not tell on what kind of business an organization should be </a:t>
            </a:r>
            <a:r>
              <a:rPr lang="en-US" sz="1800" dirty="0" smtClean="0">
                <a:latin typeface="Times New Roman" pitchFamily="18" charset="0"/>
                <a:cs typeface="Times New Roman" pitchFamily="18" charset="0"/>
              </a:rPr>
              <a:t>in</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CMM will not be useful in the project having a crisis right now</a:t>
            </a:r>
          </a:p>
          <a:p>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126</a:t>
            </a:fld>
            <a:endParaRPr lang="en-US"/>
          </a:p>
        </p:txBody>
      </p:sp>
    </p:spTree>
    <p:extLst>
      <p:ext uri="{BB962C8B-B14F-4D97-AF65-F5344CB8AC3E}">
        <p14:creationId xmlns:p14="http://schemas.microsoft.com/office/powerpoint/2010/main" val="3869498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1800" b="1" dirty="0">
                <a:latin typeface="Times New Roman" pitchFamily="18" charset="0"/>
                <a:cs typeface="Times New Roman" pitchFamily="18" charset="0"/>
              </a:rPr>
              <a:t>Characteristics of good </a:t>
            </a:r>
            <a:r>
              <a:rPr lang="en-US" sz="1800" b="1" dirty="0" smtClean="0">
                <a:latin typeface="Times New Roman" pitchFamily="18" charset="0"/>
                <a:cs typeface="Times New Roman" pitchFamily="18" charset="0"/>
              </a:rPr>
              <a:t>software</a:t>
            </a:r>
            <a:endParaRPr lang="en-US" sz="1800" dirty="0">
              <a:latin typeface="Times New Roman" pitchFamily="18" charset="0"/>
              <a:cs typeface="Times New Roman" pitchFamily="18" charset="0"/>
            </a:endParaRPr>
          </a:p>
          <a:p>
            <a:pPr marL="0" indent="0" algn="ctr">
              <a:buNone/>
            </a:pPr>
            <a:endParaRPr lang="en-US" sz="1600" dirty="0" smtClean="0">
              <a:latin typeface="Times New Roman" pitchFamily="18" charset="0"/>
              <a:cs typeface="Times New Roman" pitchFamily="18" charset="0"/>
            </a:endParaRPr>
          </a:p>
          <a:p>
            <a:pPr marL="0" indent="0" algn="just">
              <a:buNone/>
            </a:pPr>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software product can be judged by what it offers and how well it can be used. This software must satisfy on the following grounds:</a:t>
            </a:r>
          </a:p>
          <a:p>
            <a:pPr lvl="0" algn="just"/>
            <a:r>
              <a:rPr lang="en-US" sz="1600" dirty="0">
                <a:latin typeface="Times New Roman" pitchFamily="18" charset="0"/>
                <a:cs typeface="Times New Roman" pitchFamily="18" charset="0"/>
              </a:rPr>
              <a:t>Operational</a:t>
            </a:r>
          </a:p>
          <a:p>
            <a:pPr lvl="0" algn="just"/>
            <a:r>
              <a:rPr lang="en-US" sz="1600" dirty="0">
                <a:latin typeface="Times New Roman" pitchFamily="18" charset="0"/>
                <a:cs typeface="Times New Roman" pitchFamily="18" charset="0"/>
              </a:rPr>
              <a:t>Transitional</a:t>
            </a:r>
          </a:p>
          <a:p>
            <a:pPr algn="just"/>
            <a:r>
              <a:rPr lang="en-US" sz="1600" dirty="0" smtClean="0">
                <a:latin typeface="Times New Roman" pitchFamily="18" charset="0"/>
                <a:cs typeface="Times New Roman" pitchFamily="18" charset="0"/>
              </a:rPr>
              <a:t>Maintenance</a:t>
            </a:r>
          </a:p>
          <a:p>
            <a:pPr marL="0" indent="0" algn="just">
              <a:buNone/>
            </a:pPr>
            <a:endParaRPr lang="en-US" sz="1600" dirty="0" smtClean="0">
              <a:latin typeface="Times New Roman" pitchFamily="18" charset="0"/>
              <a:cs typeface="Times New Roman" pitchFamily="18" charset="0"/>
            </a:endParaRPr>
          </a:p>
          <a:p>
            <a:pPr marL="0" indent="0" algn="just">
              <a:buNone/>
            </a:pPr>
            <a:r>
              <a:rPr lang="en-US" sz="1600" b="1" dirty="0">
                <a:latin typeface="Times New Roman" pitchFamily="18" charset="0"/>
                <a:cs typeface="Times New Roman" pitchFamily="18" charset="0"/>
              </a:rPr>
              <a:t>Operational</a:t>
            </a:r>
            <a:endParaRPr lang="en-US"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This tells us how well software works in operations. It can be measured on:</a:t>
            </a:r>
          </a:p>
          <a:p>
            <a:pPr lvl="0" algn="just"/>
            <a:r>
              <a:rPr lang="en-US" sz="1600" dirty="0">
                <a:latin typeface="Times New Roman" pitchFamily="18" charset="0"/>
                <a:cs typeface="Times New Roman" pitchFamily="18" charset="0"/>
              </a:rPr>
              <a:t>Budget</a:t>
            </a:r>
          </a:p>
          <a:p>
            <a:pPr lvl="0" algn="just"/>
            <a:r>
              <a:rPr lang="en-US" sz="1600" dirty="0">
                <a:latin typeface="Times New Roman" pitchFamily="18" charset="0"/>
                <a:cs typeface="Times New Roman" pitchFamily="18" charset="0"/>
              </a:rPr>
              <a:t>Usability</a:t>
            </a:r>
          </a:p>
          <a:p>
            <a:pPr lvl="0" algn="just"/>
            <a:r>
              <a:rPr lang="en-US" sz="1600" dirty="0" smtClean="0">
                <a:latin typeface="Times New Roman" pitchFamily="18" charset="0"/>
                <a:cs typeface="Times New Roman" pitchFamily="18" charset="0"/>
              </a:rPr>
              <a:t>Efficiency etc..</a:t>
            </a:r>
          </a:p>
          <a:p>
            <a:pPr lvl="0" algn="just"/>
            <a:endParaRPr lang="en-US" sz="1600" dirty="0"/>
          </a:p>
          <a:p>
            <a:pPr marL="0" indent="0">
              <a:buNone/>
            </a:pPr>
            <a:endParaRPr lang="en-US" sz="16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fontScale="90000"/>
          </a:bodyPr>
          <a:lstStyle/>
          <a:p>
            <a:r>
              <a:rPr lang="en-US" dirty="0"/>
              <a:t/>
            </a:r>
            <a:br>
              <a:rPr lang="en-US" dirty="0"/>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13</a:t>
            </a:fld>
            <a:endParaRPr lang="en-US"/>
          </a:p>
        </p:txBody>
      </p:sp>
    </p:spTree>
    <p:extLst>
      <p:ext uri="{BB962C8B-B14F-4D97-AF65-F5344CB8AC3E}">
        <p14:creationId xmlns:p14="http://schemas.microsoft.com/office/powerpoint/2010/main" val="1117971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gn="just">
              <a:buNone/>
            </a:pPr>
            <a:r>
              <a:rPr lang="en-US" sz="1600" b="1" dirty="0" smtClean="0">
                <a:latin typeface="Times New Roman" pitchFamily="18" charset="0"/>
                <a:cs typeface="Times New Roman" pitchFamily="18" charset="0"/>
              </a:rPr>
              <a:t>Transitional</a:t>
            </a:r>
            <a:endParaRPr lang="en-US" sz="1600" dirty="0" smtClean="0">
              <a:latin typeface="Times New Roman" pitchFamily="18" charset="0"/>
              <a:cs typeface="Times New Roman" pitchFamily="18" charset="0"/>
            </a:endParaRPr>
          </a:p>
          <a:p>
            <a:pPr marL="0" indent="0" algn="just">
              <a:buNone/>
            </a:pPr>
            <a:r>
              <a:rPr lang="en-US" sz="1600" dirty="0" smtClean="0">
                <a:latin typeface="Times New Roman" pitchFamily="18" charset="0"/>
                <a:cs typeface="Times New Roman" pitchFamily="18" charset="0"/>
              </a:rPr>
              <a:t>This aspect is important when the software is moved from one platform to another:</a:t>
            </a:r>
          </a:p>
          <a:p>
            <a:pPr lvl="0" algn="just"/>
            <a:r>
              <a:rPr lang="en-US" sz="1600" dirty="0" smtClean="0">
                <a:latin typeface="Times New Roman" pitchFamily="18" charset="0"/>
                <a:cs typeface="Times New Roman" pitchFamily="18" charset="0"/>
              </a:rPr>
              <a:t>Portability</a:t>
            </a:r>
          </a:p>
          <a:p>
            <a:pPr lvl="0" algn="just"/>
            <a:r>
              <a:rPr lang="en-US" sz="1600" dirty="0" smtClean="0">
                <a:latin typeface="Times New Roman" pitchFamily="18" charset="0"/>
                <a:cs typeface="Times New Roman" pitchFamily="18" charset="0"/>
              </a:rPr>
              <a:t>Interoperability</a:t>
            </a:r>
          </a:p>
          <a:p>
            <a:pPr lvl="0" algn="just"/>
            <a:r>
              <a:rPr lang="en-US" sz="1600" dirty="0" smtClean="0">
                <a:latin typeface="Times New Roman" pitchFamily="18" charset="0"/>
                <a:cs typeface="Times New Roman" pitchFamily="18" charset="0"/>
              </a:rPr>
              <a:t>Reusability</a:t>
            </a:r>
          </a:p>
          <a:p>
            <a:pPr lvl="0" algn="just"/>
            <a:r>
              <a:rPr lang="en-US" sz="1600" dirty="0" smtClean="0">
                <a:latin typeface="Times New Roman" pitchFamily="18" charset="0"/>
                <a:cs typeface="Times New Roman" pitchFamily="18" charset="0"/>
              </a:rPr>
              <a:t>Adaptability</a:t>
            </a:r>
          </a:p>
          <a:p>
            <a:pPr marL="0" indent="0" algn="just">
              <a:buNone/>
            </a:pPr>
            <a:r>
              <a:rPr lang="en-US" sz="1600" b="1" dirty="0" smtClean="0">
                <a:latin typeface="Times New Roman" pitchFamily="18" charset="0"/>
                <a:cs typeface="Times New Roman" pitchFamily="18" charset="0"/>
              </a:rPr>
              <a:t>Maintenance</a:t>
            </a:r>
            <a:endParaRPr lang="en-US"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This aspect briefs about how well a software has the capabilities to maintain itself in the ever-changing environment</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lvl="0" algn="just"/>
            <a:r>
              <a:rPr lang="en-US" sz="1600" dirty="0">
                <a:latin typeface="Times New Roman" pitchFamily="18" charset="0"/>
                <a:cs typeface="Times New Roman" pitchFamily="18" charset="0"/>
              </a:rPr>
              <a:t>Modularity</a:t>
            </a:r>
          </a:p>
          <a:p>
            <a:pPr lvl="0" algn="just"/>
            <a:r>
              <a:rPr lang="en-US" sz="1600" dirty="0">
                <a:latin typeface="Times New Roman" pitchFamily="18" charset="0"/>
                <a:cs typeface="Times New Roman" pitchFamily="18" charset="0"/>
              </a:rPr>
              <a:t>Maintainability</a:t>
            </a:r>
          </a:p>
          <a:p>
            <a:pPr lvl="0" algn="just"/>
            <a:r>
              <a:rPr lang="en-US" sz="1600" dirty="0">
                <a:latin typeface="Times New Roman" pitchFamily="18" charset="0"/>
                <a:cs typeface="Times New Roman" pitchFamily="18" charset="0"/>
              </a:rPr>
              <a:t>Flexibility</a:t>
            </a:r>
          </a:p>
          <a:p>
            <a:pPr algn="just"/>
            <a:r>
              <a:rPr lang="en-US" sz="1600" dirty="0">
                <a:latin typeface="Times New Roman" pitchFamily="18" charset="0"/>
                <a:cs typeface="Times New Roman" pitchFamily="18" charset="0"/>
              </a:rPr>
              <a:t>Scalability</a:t>
            </a:r>
          </a:p>
        </p:txBody>
      </p:sp>
      <p:sp>
        <p:nvSpPr>
          <p:cNvPr id="2" name="Title 1"/>
          <p:cNvSpPr>
            <a:spLocks noGrp="1"/>
          </p:cNvSpPr>
          <p:nvPr>
            <p:ph type="title" idx="4294967295"/>
          </p:nvPr>
        </p:nvSpPr>
        <p:spPr>
          <a:xfrm>
            <a:off x="461173" y="228600"/>
            <a:ext cx="8229600" cy="990600"/>
          </a:xfrm>
        </p:spPr>
        <p:txBody>
          <a:bodyPr>
            <a:normAutofit/>
          </a:bodyPr>
          <a:lstStyle/>
          <a:p>
            <a:pPr algn="l"/>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14</a:t>
            </a:fld>
            <a:endParaRPr lang="en-US"/>
          </a:p>
        </p:txBody>
      </p:sp>
    </p:spTree>
    <p:extLst>
      <p:ext uri="{BB962C8B-B14F-4D97-AF65-F5344CB8AC3E}">
        <p14:creationId xmlns:p14="http://schemas.microsoft.com/office/powerpoint/2010/main" val="4041649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0" indent="0" algn="just">
              <a:buNone/>
            </a:pPr>
            <a:endParaRPr lang="en-US" sz="2000" dirty="0" smtClean="0">
              <a:latin typeface="Times New Roman" pitchFamily="18" charset="0"/>
              <a:cs typeface="Times New Roman" pitchFamily="18" charset="0"/>
            </a:endParaRPr>
          </a:p>
          <a:p>
            <a:pPr marL="0" indent="0" algn="ctr">
              <a:buNone/>
            </a:pPr>
            <a:r>
              <a:rPr lang="en-US" sz="2000" b="1" dirty="0">
                <a:latin typeface="Times New Roman" pitchFamily="18" charset="0"/>
                <a:cs typeface="Times New Roman" pitchFamily="18" charset="0"/>
              </a:rPr>
              <a:t>Definition-Software </a:t>
            </a:r>
            <a:r>
              <a:rPr lang="en-US" sz="2000" b="1" dirty="0" smtClean="0">
                <a:latin typeface="Times New Roman" pitchFamily="18" charset="0"/>
                <a:cs typeface="Times New Roman" pitchFamily="18" charset="0"/>
              </a:rPr>
              <a:t>Engineering</a:t>
            </a:r>
          </a:p>
          <a:p>
            <a:pPr marL="0" indent="0" algn="just">
              <a:buNone/>
            </a:pPr>
            <a:endParaRPr lang="en-US" sz="2000" b="1" dirty="0" smtClean="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Software </a:t>
            </a:r>
            <a:r>
              <a:rPr lang="en-US" sz="1400" dirty="0">
                <a:latin typeface="Times New Roman" pitchFamily="18" charset="0"/>
                <a:cs typeface="Times New Roman" pitchFamily="18" charset="0"/>
              </a:rPr>
              <a:t>is more than just a program code. A program is an executable code, which serves some computational purpose. Software is considered to be collection of executable programming code, associated libraries and documentations. Software, when made for a specific requirement is called </a:t>
            </a:r>
            <a:r>
              <a:rPr lang="en-US" sz="1400" b="1" dirty="0">
                <a:latin typeface="Times New Roman" pitchFamily="18" charset="0"/>
                <a:cs typeface="Times New Roman" pitchFamily="18" charset="0"/>
              </a:rPr>
              <a:t>software product</a:t>
            </a:r>
            <a:r>
              <a:rPr lang="en-US" sz="1400" b="1"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Engineering</a:t>
            </a:r>
            <a:r>
              <a:rPr lang="en-US" sz="1400" dirty="0">
                <a:latin typeface="Times New Roman" pitchFamily="18" charset="0"/>
                <a:cs typeface="Times New Roman" pitchFamily="18" charset="0"/>
              </a:rPr>
              <a:t> on the other hand, is all about developing products, using well-defined, scientific principles and </a:t>
            </a:r>
            <a:r>
              <a:rPr lang="en-US" sz="1400" dirty="0" smtClean="0">
                <a:latin typeface="Times New Roman" pitchFamily="18" charset="0"/>
                <a:cs typeface="Times New Roman" pitchFamily="18" charset="0"/>
              </a:rPr>
              <a:t>methods</a:t>
            </a:r>
          </a:p>
          <a:p>
            <a:pPr algn="just"/>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Software engineering</a:t>
            </a:r>
            <a:r>
              <a:rPr lang="en-US" sz="1400" dirty="0">
                <a:latin typeface="Times New Roman" pitchFamily="18" charset="0"/>
                <a:cs typeface="Times New Roman" pitchFamily="18" charset="0"/>
              </a:rPr>
              <a:t> is an engineering branch associated with development of software product using well-defined scientific principles, methods and procedures. The outcome of software engineering is an efficient and reliable software product</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a:p>
            <a:pPr marL="109728" indent="0" algn="ctr">
              <a:buNone/>
            </a:pPr>
            <a:r>
              <a:rPr lang="en-US" sz="1400" b="1" dirty="0" smtClean="0">
                <a:latin typeface="Times New Roman" pitchFamily="18" charset="0"/>
                <a:cs typeface="Times New Roman" pitchFamily="18" charset="0"/>
              </a:rPr>
              <a:t>OR</a:t>
            </a:r>
          </a:p>
          <a:p>
            <a:pPr marL="109728" indent="0" algn="just">
              <a:buNone/>
            </a:pPr>
            <a:endParaRPr lang="en-US" sz="1400" b="1"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Software engineering is a branch of computer science, which uses well-defined engineering concepts required to produce efficient, durable, scalable, in-budget and on-time software products</a:t>
            </a:r>
          </a:p>
          <a:p>
            <a:pPr algn="just"/>
            <a:endParaRPr lang="en-US" sz="1400" dirty="0" smtClean="0">
              <a:latin typeface="Times New Roman" pitchFamily="18" charset="0"/>
              <a:cs typeface="Times New Roman" pitchFamily="18" charset="0"/>
            </a:endParaRPr>
          </a:p>
          <a:p>
            <a:pPr algn="just"/>
            <a:endParaRPr lang="en-US" sz="1900" dirty="0" smtClean="0">
              <a:latin typeface="Times New Roman" pitchFamily="18" charset="0"/>
              <a:cs typeface="Times New Roman" pitchFamily="18" charset="0"/>
            </a:endParaRPr>
          </a:p>
          <a:p>
            <a:pPr algn="just"/>
            <a:endParaRPr lang="en-US" sz="1900" dirty="0" smtClean="0">
              <a:latin typeface="Times New Roman" pitchFamily="18" charset="0"/>
              <a:cs typeface="Times New Roman" pitchFamily="18" charset="0"/>
            </a:endParaRPr>
          </a:p>
          <a:p>
            <a:pPr marL="109728" indent="0" algn="ctr">
              <a:buNone/>
            </a:pPr>
            <a:endParaRPr lang="en-US" sz="1900" b="1" dirty="0" smtClean="0">
              <a:latin typeface="Times New Roman" pitchFamily="18" charset="0"/>
              <a:cs typeface="Times New Roman" pitchFamily="18" charset="0"/>
            </a:endParaRPr>
          </a:p>
          <a:p>
            <a:pPr algn="ctr"/>
            <a:endParaRPr lang="en-US" sz="1900" b="1" dirty="0">
              <a:latin typeface="Times New Roman" pitchFamily="18" charset="0"/>
              <a:cs typeface="Times New Roman" pitchFamily="18" charset="0"/>
            </a:endParaRPr>
          </a:p>
          <a:p>
            <a:pPr algn="ctr"/>
            <a:endParaRPr lang="en-US" sz="1900" b="1" dirty="0">
              <a:latin typeface="Times New Roman" pitchFamily="18" charset="0"/>
              <a:cs typeface="Times New Roman" pitchFamily="18" charset="0"/>
            </a:endParaRPr>
          </a:p>
          <a:p>
            <a:pPr marL="0" indent="0" algn="just">
              <a:buNone/>
            </a:pPr>
            <a:endParaRPr lang="en-US" sz="20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pPr algn="l"/>
            <a:endParaRPr lang="en-US" sz="2800" b="1"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15</a:t>
            </a:fld>
            <a:endParaRPr lang="en-US"/>
          </a:p>
        </p:txBody>
      </p:sp>
    </p:spTree>
    <p:extLst>
      <p:ext uri="{BB962C8B-B14F-4D97-AF65-F5344CB8AC3E}">
        <p14:creationId xmlns:p14="http://schemas.microsoft.com/office/powerpoint/2010/main" val="11498481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lgn="ctr">
              <a:buNone/>
            </a:pPr>
            <a:r>
              <a:rPr lang="en-US" sz="1900" b="1" dirty="0">
                <a:latin typeface="Times New Roman" pitchFamily="18" charset="0"/>
                <a:cs typeface="Times New Roman" pitchFamily="18" charset="0"/>
              </a:rPr>
              <a:t>Life Cycle </a:t>
            </a:r>
            <a:r>
              <a:rPr lang="en-US" sz="1900" b="1" dirty="0" smtClean="0">
                <a:latin typeface="Times New Roman" pitchFamily="18" charset="0"/>
                <a:cs typeface="Times New Roman" pitchFamily="18" charset="0"/>
              </a:rPr>
              <a:t>Models</a:t>
            </a:r>
          </a:p>
          <a:p>
            <a:pPr marL="0" indent="0" algn="ctr">
              <a:buNone/>
            </a:pPr>
            <a:endParaRPr lang="en-US" sz="1900" b="1" dirty="0">
              <a:latin typeface="Times New Roman" pitchFamily="18" charset="0"/>
              <a:cs typeface="Times New Roman" pitchFamily="18" charset="0"/>
            </a:endParaRPr>
          </a:p>
          <a:p>
            <a:pPr marL="0" indent="0">
              <a:buNone/>
            </a:pPr>
            <a:r>
              <a:rPr lang="en-US" sz="1800" b="1" dirty="0" smtClean="0">
                <a:latin typeface="Times New Roman" pitchFamily="18" charset="0"/>
                <a:cs typeface="Times New Roman" pitchFamily="18" charset="0"/>
              </a:rPr>
              <a:t>Software </a:t>
            </a:r>
            <a:r>
              <a:rPr lang="en-US" sz="1800" b="1" dirty="0">
                <a:latin typeface="Times New Roman" pitchFamily="18" charset="0"/>
                <a:cs typeface="Times New Roman" pitchFamily="18" charset="0"/>
              </a:rPr>
              <a:t>Development Lifecycle (</a:t>
            </a:r>
            <a:r>
              <a:rPr lang="en-US" sz="1800" b="1" dirty="0" err="1">
                <a:latin typeface="Times New Roman" pitchFamily="18" charset="0"/>
                <a:cs typeface="Times New Roman" pitchFamily="18" charset="0"/>
              </a:rPr>
              <a:t>Sdlc</a:t>
            </a:r>
            <a:r>
              <a:rPr lang="en-US" sz="1800" b="1" dirty="0">
                <a:latin typeface="Times New Roman" pitchFamily="18" charset="0"/>
                <a:cs typeface="Times New Roman" pitchFamily="18" charset="0"/>
              </a:rPr>
              <a:t>)</a:t>
            </a:r>
            <a:r>
              <a:rPr lang="en-US" sz="1800" dirty="0">
                <a:latin typeface="Times New Roman" pitchFamily="18" charset="0"/>
                <a:cs typeface="Times New Roman" pitchFamily="18" charset="0"/>
              </a:rPr>
              <a:t> </a:t>
            </a:r>
          </a:p>
          <a:p>
            <a:r>
              <a:rPr lang="en-US" sz="1800" dirty="0">
                <a:latin typeface="Times New Roman" pitchFamily="18" charset="0"/>
                <a:cs typeface="Times New Roman" pitchFamily="18" charset="0"/>
              </a:rPr>
              <a:t>It is a systematic process for building software that ensures the quality and correctness of the software built. </a:t>
            </a: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SDLC </a:t>
            </a:r>
            <a:r>
              <a:rPr lang="en-US" sz="1800" dirty="0">
                <a:latin typeface="Times New Roman" pitchFamily="18" charset="0"/>
                <a:cs typeface="Times New Roman" pitchFamily="18" charset="0"/>
              </a:rPr>
              <a:t>process aims to produce high-quality software that meets customer expectations. </a:t>
            </a: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system development should be complete in the pre-defined time frame and cost. </a:t>
            </a: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SDLC </a:t>
            </a:r>
            <a:r>
              <a:rPr lang="en-US" sz="1800" dirty="0">
                <a:latin typeface="Times New Roman" pitchFamily="18" charset="0"/>
                <a:cs typeface="Times New Roman" pitchFamily="18" charset="0"/>
              </a:rPr>
              <a:t>consists of a detailed plan which explains how to plan, build, and maintain specific software. </a:t>
            </a:r>
            <a:endParaRPr lang="en-US" sz="1800" dirty="0" smtClean="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Every </a:t>
            </a:r>
            <a:r>
              <a:rPr lang="en-US" sz="1800" dirty="0">
                <a:latin typeface="Times New Roman" pitchFamily="18" charset="0"/>
                <a:cs typeface="Times New Roman" pitchFamily="18" charset="0"/>
              </a:rPr>
              <a:t>phase of the SDLC life cycle has its own process and deliverables that feed into the next phase. </a:t>
            </a:r>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b="1"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16</a:t>
            </a:fld>
            <a:endParaRPr lang="en-US"/>
          </a:p>
        </p:txBody>
      </p:sp>
    </p:spTree>
    <p:extLst>
      <p:ext uri="{BB962C8B-B14F-4D97-AF65-F5344CB8AC3E}">
        <p14:creationId xmlns:p14="http://schemas.microsoft.com/office/powerpoint/2010/main" val="3843351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109728" lvl="0" indent="0" algn="ctr">
              <a:buNone/>
            </a:pPr>
            <a:r>
              <a:rPr lang="en-US" sz="2100" b="1" dirty="0"/>
              <a:t>Need of SDLC</a:t>
            </a:r>
            <a:endParaRPr lang="en-US" sz="2100" b="1" dirty="0" smtClean="0">
              <a:latin typeface="Times New Roman" pitchFamily="18" charset="0"/>
              <a:cs typeface="Times New Roman" pitchFamily="18" charset="0"/>
            </a:endParaRPr>
          </a:p>
          <a:p>
            <a:pPr lvl="0"/>
            <a:endParaRPr lang="en-US" sz="2100" dirty="0">
              <a:latin typeface="Times New Roman" pitchFamily="18" charset="0"/>
              <a:cs typeface="Times New Roman" pitchFamily="18" charset="0"/>
            </a:endParaRPr>
          </a:p>
          <a:p>
            <a:pPr lvl="0"/>
            <a:r>
              <a:rPr lang="en-US" sz="2100" dirty="0" smtClean="0">
                <a:latin typeface="Times New Roman" pitchFamily="18" charset="0"/>
                <a:cs typeface="Times New Roman" pitchFamily="18" charset="0"/>
              </a:rPr>
              <a:t>It </a:t>
            </a:r>
            <a:r>
              <a:rPr lang="en-US" sz="2100" dirty="0">
                <a:latin typeface="Times New Roman" pitchFamily="18" charset="0"/>
                <a:cs typeface="Times New Roman" pitchFamily="18" charset="0"/>
              </a:rPr>
              <a:t>offers a basis for project planning, scheduling, and </a:t>
            </a:r>
            <a:r>
              <a:rPr lang="en-US" sz="2100" dirty="0" smtClean="0">
                <a:latin typeface="Times New Roman" pitchFamily="18" charset="0"/>
                <a:cs typeface="Times New Roman" pitchFamily="18" charset="0"/>
              </a:rPr>
              <a:t>estimating</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Provides a framework for a standard set of activities and </a:t>
            </a:r>
            <a:r>
              <a:rPr lang="en-US" sz="2100" dirty="0" smtClean="0">
                <a:latin typeface="Times New Roman" pitchFamily="18" charset="0"/>
                <a:cs typeface="Times New Roman" pitchFamily="18" charset="0"/>
              </a:rPr>
              <a:t>deliverables</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It is a mechanism for project tracking and </a:t>
            </a:r>
            <a:r>
              <a:rPr lang="en-US" sz="2100" dirty="0" smtClean="0">
                <a:latin typeface="Times New Roman" pitchFamily="18" charset="0"/>
                <a:cs typeface="Times New Roman" pitchFamily="18" charset="0"/>
              </a:rPr>
              <a:t>control</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Increases visibility of project planning to all involved stakeholders of the development </a:t>
            </a:r>
            <a:r>
              <a:rPr lang="en-US" sz="2100" dirty="0" smtClean="0">
                <a:latin typeface="Times New Roman" pitchFamily="18" charset="0"/>
                <a:cs typeface="Times New Roman" pitchFamily="18" charset="0"/>
              </a:rPr>
              <a:t>process</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Increased and enhance development </a:t>
            </a:r>
            <a:r>
              <a:rPr lang="en-US" sz="2100" dirty="0" smtClean="0">
                <a:latin typeface="Times New Roman" pitchFamily="18" charset="0"/>
                <a:cs typeface="Times New Roman" pitchFamily="18" charset="0"/>
              </a:rPr>
              <a:t>speed</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Improved client </a:t>
            </a:r>
            <a:r>
              <a:rPr lang="en-US" sz="2100" dirty="0" smtClean="0">
                <a:latin typeface="Times New Roman" pitchFamily="18" charset="0"/>
                <a:cs typeface="Times New Roman" pitchFamily="18" charset="0"/>
              </a:rPr>
              <a:t>relations</a:t>
            </a:r>
          </a:p>
          <a:p>
            <a:pPr lvl="0"/>
            <a:endParaRPr lang="en-US" sz="2100" dirty="0">
              <a:latin typeface="Times New Roman" pitchFamily="18" charset="0"/>
              <a:cs typeface="Times New Roman" pitchFamily="18" charset="0"/>
            </a:endParaRPr>
          </a:p>
          <a:p>
            <a:pPr lvl="0"/>
            <a:r>
              <a:rPr lang="en-US" sz="2100" dirty="0">
                <a:latin typeface="Times New Roman" pitchFamily="18" charset="0"/>
                <a:cs typeface="Times New Roman" pitchFamily="18" charset="0"/>
              </a:rPr>
              <a:t>Helps you to decrease project risk and project management plan overhead</a:t>
            </a:r>
          </a:p>
          <a:p>
            <a:endParaRPr lang="en-US" dirty="0"/>
          </a:p>
        </p:txBody>
      </p:sp>
      <p:sp>
        <p:nvSpPr>
          <p:cNvPr id="2" name="Title 1"/>
          <p:cNvSpPr>
            <a:spLocks noGrp="1"/>
          </p:cNvSpPr>
          <p:nvPr>
            <p:ph type="title" idx="4294967295"/>
          </p:nvPr>
        </p:nvSpPr>
        <p:spPr>
          <a:xfrm>
            <a:off x="461173" y="228600"/>
            <a:ext cx="8229600" cy="990600"/>
          </a:xfrm>
        </p:spPr>
        <p:txBody>
          <a:bodyPr/>
          <a:lstStyle/>
          <a:p>
            <a:pPr algn="l"/>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17</a:t>
            </a:fld>
            <a:endParaRPr lang="en-US"/>
          </a:p>
        </p:txBody>
      </p:sp>
    </p:spTree>
    <p:extLst>
      <p:ext uri="{BB962C8B-B14F-4D97-AF65-F5344CB8AC3E}">
        <p14:creationId xmlns:p14="http://schemas.microsoft.com/office/powerpoint/2010/main" val="2002588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1800" b="1" dirty="0">
                <a:latin typeface="Times New Roman" pitchFamily="18" charset="0"/>
                <a:cs typeface="Times New Roman" pitchFamily="18" charset="0"/>
              </a:rPr>
              <a:t>SDLC Phases</a:t>
            </a:r>
            <a:endParaRPr lang="en-US" sz="1800" dirty="0" smtClean="0">
              <a:latin typeface="Times New Roman" pitchFamily="18" charset="0"/>
              <a:cs typeface="Times New Roman" pitchFamily="18" charset="0"/>
            </a:endParaRPr>
          </a:p>
          <a:p>
            <a:pPr marL="0" indent="0" algn="ctr">
              <a:buNone/>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entire SDLC process divided into the following stages</a:t>
            </a:r>
            <a:r>
              <a:rPr lang="en-US" sz="1800" dirty="0" smtClean="0">
                <a:latin typeface="Times New Roman" pitchFamily="18" charset="0"/>
                <a:cs typeface="Times New Roman" pitchFamily="18" charset="0"/>
              </a:rPr>
              <a:t>:</a:t>
            </a:r>
          </a:p>
          <a:p>
            <a:pPr marL="0" indent="0">
              <a:buNone/>
            </a:pPr>
            <a:endParaRPr lang="en-US" sz="1800" dirty="0">
              <a:latin typeface="Times New Roman" pitchFamily="18" charset="0"/>
              <a:cs typeface="Times New Roman" pitchFamily="18" charset="0"/>
            </a:endParaRPr>
          </a:p>
          <a:p>
            <a:endParaRPr lang="en-US" dirty="0"/>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336" y="2286000"/>
            <a:ext cx="5257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18</a:t>
            </a:fld>
            <a:endParaRPr lang="en-US"/>
          </a:p>
        </p:txBody>
      </p:sp>
    </p:spTree>
    <p:extLst>
      <p:ext uri="{BB962C8B-B14F-4D97-AF65-F5344CB8AC3E}">
        <p14:creationId xmlns:p14="http://schemas.microsoft.com/office/powerpoint/2010/main" val="27218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109728" indent="0" algn="ctr">
              <a:buNone/>
            </a:pPr>
            <a:r>
              <a:rPr lang="en-US" sz="1900" b="1" dirty="0">
                <a:latin typeface="Times New Roman" pitchFamily="18" charset="0"/>
                <a:cs typeface="Times New Roman" pitchFamily="18" charset="0"/>
              </a:rPr>
              <a:t>Phase 1: Requirement collection and analysis:</a:t>
            </a:r>
            <a:endParaRPr lang="en-US" sz="19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requirement is the first stage in the SDLC process.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It </a:t>
            </a:r>
            <a:r>
              <a:rPr lang="en-US" sz="1800" dirty="0">
                <a:latin typeface="Times New Roman" pitchFamily="18" charset="0"/>
                <a:cs typeface="Times New Roman" pitchFamily="18" charset="0"/>
              </a:rPr>
              <a:t>is conducted by the senior team members with inputs from all the stakeholders and domain experts in the industry.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Planning </a:t>
            </a:r>
            <a:r>
              <a:rPr lang="en-US" sz="1800" dirty="0">
                <a:latin typeface="Times New Roman" pitchFamily="18" charset="0"/>
                <a:cs typeface="Times New Roman" pitchFamily="18" charset="0"/>
              </a:rPr>
              <a:t>for the quality assurance requirements and </a:t>
            </a:r>
            <a:r>
              <a:rPr lang="en-US" sz="1800" dirty="0" err="1">
                <a:latin typeface="Times New Roman" pitchFamily="18" charset="0"/>
                <a:cs typeface="Times New Roman" pitchFamily="18" charset="0"/>
              </a:rPr>
              <a:t>recognization</a:t>
            </a:r>
            <a:r>
              <a:rPr lang="en-US" sz="1800" dirty="0">
                <a:latin typeface="Times New Roman" pitchFamily="18" charset="0"/>
                <a:cs typeface="Times New Roman" pitchFamily="18" charset="0"/>
              </a:rPr>
              <a:t> of the risks involved is also done at this stage</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This stage gives a clearer picture of the scope of the entire project and the anticipated issues, opportunities, and directives which triggered the project</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Requirements Gathering stage need teams to get detailed and precise requirements. This helps companies to finalize the necessary timeline to finish the work of that system.</a:t>
            </a:r>
          </a:p>
          <a:p>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endParaRPr lang="en-US" sz="2800"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19</a:t>
            </a:fld>
            <a:endParaRPr lang="en-US"/>
          </a:p>
        </p:txBody>
      </p:sp>
    </p:spTree>
    <p:extLst>
      <p:ext uri="{BB962C8B-B14F-4D97-AF65-F5344CB8AC3E}">
        <p14:creationId xmlns:p14="http://schemas.microsoft.com/office/powerpoint/2010/main" val="1042279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dirty="0" smtClean="0"/>
              <a:t>Overall Syllabus</a:t>
            </a:r>
          </a:p>
          <a:p>
            <a:pPr marL="109728" indent="0" algn="ctr">
              <a:buNone/>
            </a:pPr>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2</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28" y="2133600"/>
            <a:ext cx="6943725" cy="348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651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109728" indent="0" algn="ctr">
              <a:buNone/>
            </a:pPr>
            <a:r>
              <a:rPr lang="en-US" sz="1900" b="1" dirty="0">
                <a:latin typeface="Times New Roman" pitchFamily="18" charset="0"/>
                <a:cs typeface="Times New Roman" pitchFamily="18" charset="0"/>
              </a:rPr>
              <a:t>Phase 2: Feasibility </a:t>
            </a:r>
            <a:r>
              <a:rPr lang="en-US" sz="1900" b="1" dirty="0" smtClean="0">
                <a:latin typeface="Times New Roman" pitchFamily="18" charset="0"/>
                <a:cs typeface="Times New Roman" pitchFamily="18" charset="0"/>
              </a:rPr>
              <a:t>study</a:t>
            </a:r>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Once </a:t>
            </a:r>
            <a:r>
              <a:rPr lang="en-US" sz="1800" dirty="0">
                <a:latin typeface="Times New Roman" pitchFamily="18" charset="0"/>
                <a:cs typeface="Times New Roman" pitchFamily="18" charset="0"/>
              </a:rPr>
              <a:t>the requirement analysis phase is completed the next step is to define and document software needs</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This </a:t>
            </a:r>
            <a:r>
              <a:rPr lang="en-US" sz="1800" dirty="0">
                <a:latin typeface="Times New Roman" pitchFamily="18" charset="0"/>
                <a:cs typeface="Times New Roman" pitchFamily="18" charset="0"/>
              </a:rPr>
              <a:t>process conducted with the help of 'Software Requirement Specification' document also known as 'SRS' document.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It </a:t>
            </a:r>
            <a:r>
              <a:rPr lang="en-US" sz="1800" dirty="0">
                <a:latin typeface="Times New Roman" pitchFamily="18" charset="0"/>
                <a:cs typeface="Times New Roman" pitchFamily="18" charset="0"/>
              </a:rPr>
              <a:t>includes everything which should be designed and developed during the project life cycle</a:t>
            </a:r>
            <a:r>
              <a:rPr lang="en-US" sz="1800" dirty="0" smtClean="0">
                <a:latin typeface="Times New Roman" pitchFamily="18" charset="0"/>
                <a:cs typeface="Times New Roman" pitchFamily="18" charset="0"/>
              </a:rPr>
              <a:t>.</a:t>
            </a:r>
          </a:p>
          <a:p>
            <a:pPr marL="0" indent="0" algn="just">
              <a:buNone/>
            </a:pPr>
            <a:r>
              <a:rPr lang="en-US" sz="1800" b="1" dirty="0">
                <a:latin typeface="Times New Roman" pitchFamily="18" charset="0"/>
                <a:cs typeface="Times New Roman" pitchFamily="18" charset="0"/>
              </a:rPr>
              <a:t>There are mainly five types of feasibilities checks:</a:t>
            </a:r>
            <a:endParaRPr lang="en-US" sz="1800" dirty="0">
              <a:latin typeface="Times New Roman" pitchFamily="18" charset="0"/>
              <a:cs typeface="Times New Roman" pitchFamily="18" charset="0"/>
            </a:endParaRPr>
          </a:p>
          <a:p>
            <a:pPr lvl="0" algn="just"/>
            <a:r>
              <a:rPr lang="en-US" sz="1800" b="1" dirty="0">
                <a:latin typeface="Times New Roman" pitchFamily="18" charset="0"/>
                <a:cs typeface="Times New Roman" pitchFamily="18" charset="0"/>
              </a:rPr>
              <a:t>Economic: </a:t>
            </a:r>
            <a:r>
              <a:rPr lang="en-US" sz="1800" dirty="0">
                <a:latin typeface="Times New Roman" pitchFamily="18" charset="0"/>
                <a:cs typeface="Times New Roman" pitchFamily="18" charset="0"/>
              </a:rPr>
              <a:t>Can we complete the project within the budget or not?</a:t>
            </a:r>
          </a:p>
          <a:p>
            <a:pPr lvl="0" algn="just"/>
            <a:r>
              <a:rPr lang="en-US" sz="1800" b="1" dirty="0">
                <a:latin typeface="Times New Roman" pitchFamily="18" charset="0"/>
                <a:cs typeface="Times New Roman" pitchFamily="18" charset="0"/>
              </a:rPr>
              <a:t>Legal:</a:t>
            </a:r>
            <a:r>
              <a:rPr lang="en-US" sz="1800" dirty="0">
                <a:latin typeface="Times New Roman" pitchFamily="18" charset="0"/>
                <a:cs typeface="Times New Roman" pitchFamily="18" charset="0"/>
              </a:rPr>
              <a:t> Can we handle this project as cyber law and other regulatory framework/compliances.</a:t>
            </a:r>
          </a:p>
          <a:p>
            <a:pPr lvl="0" algn="just"/>
            <a:r>
              <a:rPr lang="en-US" sz="1800" b="1" dirty="0">
                <a:latin typeface="Times New Roman" pitchFamily="18" charset="0"/>
                <a:cs typeface="Times New Roman" pitchFamily="18" charset="0"/>
              </a:rPr>
              <a:t>Operation feasibility:</a:t>
            </a:r>
            <a:r>
              <a:rPr lang="en-US" sz="1800" dirty="0">
                <a:latin typeface="Times New Roman" pitchFamily="18" charset="0"/>
                <a:cs typeface="Times New Roman" pitchFamily="18" charset="0"/>
              </a:rPr>
              <a:t> Can we create operations which is expected by the client?</a:t>
            </a:r>
          </a:p>
          <a:p>
            <a:pPr lvl="0" algn="just"/>
            <a:r>
              <a:rPr lang="en-US" sz="1800" b="1" dirty="0">
                <a:latin typeface="Times New Roman" pitchFamily="18" charset="0"/>
                <a:cs typeface="Times New Roman" pitchFamily="18" charset="0"/>
              </a:rPr>
              <a:t>Technical:</a:t>
            </a:r>
            <a:r>
              <a:rPr lang="en-US" sz="1800" dirty="0">
                <a:latin typeface="Times New Roman" pitchFamily="18" charset="0"/>
                <a:cs typeface="Times New Roman" pitchFamily="18" charset="0"/>
              </a:rPr>
              <a:t> Need to check whether the current computer system can support the software</a:t>
            </a:r>
          </a:p>
          <a:p>
            <a:pPr lvl="0" algn="just"/>
            <a:r>
              <a:rPr lang="en-US" sz="1800" b="1" dirty="0">
                <a:latin typeface="Times New Roman" pitchFamily="18" charset="0"/>
                <a:cs typeface="Times New Roman" pitchFamily="18" charset="0"/>
              </a:rPr>
              <a:t>Schedule:</a:t>
            </a:r>
            <a:r>
              <a:rPr lang="en-US" sz="1800" dirty="0">
                <a:latin typeface="Times New Roman" pitchFamily="18" charset="0"/>
                <a:cs typeface="Times New Roman" pitchFamily="18" charset="0"/>
              </a:rPr>
              <a:t> Decide that the project can be completed within the given schedule or not.</a:t>
            </a:r>
          </a:p>
          <a:p>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20</a:t>
            </a:fld>
            <a:endParaRPr lang="en-US"/>
          </a:p>
        </p:txBody>
      </p:sp>
    </p:spTree>
    <p:extLst>
      <p:ext uri="{BB962C8B-B14F-4D97-AF65-F5344CB8AC3E}">
        <p14:creationId xmlns:p14="http://schemas.microsoft.com/office/powerpoint/2010/main" val="3530911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09728" indent="0" algn="ctr">
              <a:buNone/>
            </a:pPr>
            <a:r>
              <a:rPr lang="en-US" sz="1800" b="1" dirty="0">
                <a:latin typeface="Times New Roman" pitchFamily="18" charset="0"/>
                <a:cs typeface="Times New Roman" pitchFamily="18" charset="0"/>
              </a:rPr>
              <a:t>Phase 3: Design</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third phase, the system and software design documents are prepared as per the requirement specification document. This helps define overall system architecture</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This design phase serves as input for the next phase of the model</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There are two kinds of design documents developed in this </a:t>
            </a:r>
            <a:r>
              <a:rPr lang="en-US" sz="1800" dirty="0" smtClean="0">
                <a:latin typeface="Times New Roman" pitchFamily="18" charset="0"/>
                <a:cs typeface="Times New Roman" pitchFamily="18" charset="0"/>
              </a:rPr>
              <a:t>phase</a:t>
            </a:r>
          </a:p>
          <a:p>
            <a:pPr algn="just"/>
            <a:endParaRPr lang="en-US" sz="1800" dirty="0" smtClean="0">
              <a:latin typeface="Times New Roman" pitchFamily="18" charset="0"/>
              <a:cs typeface="Times New Roman" pitchFamily="18" charset="0"/>
            </a:endParaRPr>
          </a:p>
          <a:p>
            <a:pPr marL="0" indent="0" algn="just">
              <a:buNone/>
            </a:pPr>
            <a:r>
              <a:rPr lang="en-US" sz="1800" b="1" dirty="0">
                <a:latin typeface="Times New Roman" pitchFamily="18" charset="0"/>
                <a:cs typeface="Times New Roman" pitchFamily="18" charset="0"/>
              </a:rPr>
              <a:t>High-Level Design (HLD</a:t>
            </a:r>
            <a:r>
              <a:rPr lang="en-US" sz="1800" b="1" dirty="0" smtClean="0">
                <a:latin typeface="Times New Roman" pitchFamily="18" charset="0"/>
                <a:cs typeface="Times New Roman" pitchFamily="18" charset="0"/>
              </a:rPr>
              <a:t>)</a:t>
            </a:r>
            <a:endParaRPr lang="en-US" sz="1800" b="1"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Brief description and name of each module</a:t>
            </a:r>
          </a:p>
          <a:p>
            <a:pPr lvl="0" algn="just"/>
            <a:r>
              <a:rPr lang="en-US" sz="1800" dirty="0">
                <a:latin typeface="Times New Roman" pitchFamily="18" charset="0"/>
                <a:cs typeface="Times New Roman" pitchFamily="18" charset="0"/>
              </a:rPr>
              <a:t>An outline about the functionality of every module</a:t>
            </a:r>
          </a:p>
          <a:p>
            <a:pPr lvl="0" algn="just"/>
            <a:r>
              <a:rPr lang="en-US" sz="1800" dirty="0">
                <a:latin typeface="Times New Roman" pitchFamily="18" charset="0"/>
                <a:cs typeface="Times New Roman" pitchFamily="18" charset="0"/>
              </a:rPr>
              <a:t>Interface relationship and dependencies between modules</a:t>
            </a:r>
          </a:p>
          <a:p>
            <a:pPr lvl="0" algn="just"/>
            <a:r>
              <a:rPr lang="en-US" sz="1800" dirty="0">
                <a:latin typeface="Times New Roman" pitchFamily="18" charset="0"/>
                <a:cs typeface="Times New Roman" pitchFamily="18" charset="0"/>
              </a:rPr>
              <a:t>Database tables identified along with their key elements</a:t>
            </a:r>
          </a:p>
          <a:p>
            <a:pPr lvl="0" algn="just"/>
            <a:r>
              <a:rPr lang="en-US" sz="1800" dirty="0">
                <a:latin typeface="Times New Roman" pitchFamily="18" charset="0"/>
                <a:cs typeface="Times New Roman" pitchFamily="18" charset="0"/>
              </a:rPr>
              <a:t>Complete architecture diagrams along with technology details</a:t>
            </a:r>
          </a:p>
          <a:p>
            <a:endParaRPr lang="en-US" dirty="0"/>
          </a:p>
          <a:p>
            <a:endParaRPr lang="en-US" dirty="0"/>
          </a:p>
        </p:txBody>
      </p:sp>
      <p:sp>
        <p:nvSpPr>
          <p:cNvPr id="2" name="Title 1"/>
          <p:cNvSpPr>
            <a:spLocks noGrp="1"/>
          </p:cNvSpPr>
          <p:nvPr>
            <p:ph type="title" idx="4294967295"/>
          </p:nvPr>
        </p:nvSpPr>
        <p:spPr>
          <a:xfrm>
            <a:off x="461173" y="228600"/>
            <a:ext cx="8229600" cy="990600"/>
          </a:xfrm>
        </p:spPr>
        <p:txBody>
          <a:bodyPr>
            <a:normAutofit fontScale="90000"/>
          </a:bodyPr>
          <a:lstStyle/>
          <a:p>
            <a:r>
              <a:rPr lang="en-US" dirty="0"/>
              <a:t/>
            </a:r>
            <a:br>
              <a:rPr lang="en-US" dirty="0"/>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21</a:t>
            </a:fld>
            <a:endParaRPr lang="en-US"/>
          </a:p>
        </p:txBody>
      </p:sp>
    </p:spTree>
    <p:extLst>
      <p:ext uri="{BB962C8B-B14F-4D97-AF65-F5344CB8AC3E}">
        <p14:creationId xmlns:p14="http://schemas.microsoft.com/office/powerpoint/2010/main" val="4224754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1800" b="1" dirty="0">
                <a:latin typeface="Times New Roman" pitchFamily="18" charset="0"/>
                <a:cs typeface="Times New Roman" pitchFamily="18" charset="0"/>
              </a:rPr>
              <a:t>Low-Level Design(LLD)</a:t>
            </a:r>
          </a:p>
          <a:p>
            <a:pPr lvl="0"/>
            <a:r>
              <a:rPr lang="en-US" sz="1800" dirty="0">
                <a:latin typeface="Times New Roman" pitchFamily="18" charset="0"/>
                <a:cs typeface="Times New Roman" pitchFamily="18" charset="0"/>
              </a:rPr>
              <a:t>Functional logic of the modules</a:t>
            </a:r>
          </a:p>
          <a:p>
            <a:pPr lvl="0"/>
            <a:r>
              <a:rPr lang="en-US" sz="1800" dirty="0">
                <a:latin typeface="Times New Roman" pitchFamily="18" charset="0"/>
                <a:cs typeface="Times New Roman" pitchFamily="18" charset="0"/>
              </a:rPr>
              <a:t>Database tables, which include type and size</a:t>
            </a:r>
          </a:p>
          <a:p>
            <a:pPr lvl="0"/>
            <a:r>
              <a:rPr lang="en-US" sz="1800" dirty="0">
                <a:latin typeface="Times New Roman" pitchFamily="18" charset="0"/>
                <a:cs typeface="Times New Roman" pitchFamily="18" charset="0"/>
              </a:rPr>
              <a:t>Complete detail of the interface</a:t>
            </a:r>
          </a:p>
          <a:p>
            <a:pPr lvl="0"/>
            <a:r>
              <a:rPr lang="en-US" sz="1800" dirty="0">
                <a:latin typeface="Times New Roman" pitchFamily="18" charset="0"/>
                <a:cs typeface="Times New Roman" pitchFamily="18" charset="0"/>
              </a:rPr>
              <a:t>Addresses all types of dependency issues</a:t>
            </a:r>
          </a:p>
          <a:p>
            <a:pPr lvl="0"/>
            <a:r>
              <a:rPr lang="en-US" sz="1800" dirty="0">
                <a:latin typeface="Times New Roman" pitchFamily="18" charset="0"/>
                <a:cs typeface="Times New Roman" pitchFamily="18" charset="0"/>
              </a:rPr>
              <a:t>Listing of error messages</a:t>
            </a:r>
          </a:p>
          <a:p>
            <a:pPr lvl="0"/>
            <a:r>
              <a:rPr lang="en-US" sz="1800" dirty="0">
                <a:latin typeface="Times New Roman" pitchFamily="18" charset="0"/>
                <a:cs typeface="Times New Roman" pitchFamily="18" charset="0"/>
              </a:rPr>
              <a:t>Complete input and outputs for every module</a:t>
            </a:r>
          </a:p>
          <a:p>
            <a:endParaRPr lang="en-US" dirty="0"/>
          </a:p>
        </p:txBody>
      </p:sp>
      <p:sp>
        <p:nvSpPr>
          <p:cNvPr id="2" name="Title 1"/>
          <p:cNvSpPr>
            <a:spLocks noGrp="1"/>
          </p:cNvSpPr>
          <p:nvPr>
            <p:ph type="title" idx="4294967295"/>
          </p:nvPr>
        </p:nvSpPr>
        <p:spPr>
          <a:xfrm>
            <a:off x="461173" y="228600"/>
            <a:ext cx="8229600" cy="990600"/>
          </a:xfrm>
        </p:spPr>
        <p:txBody>
          <a:bodyPr/>
          <a:lstStyle/>
          <a:p>
            <a:pPr algn="l"/>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22</a:t>
            </a:fld>
            <a:endParaRPr lang="en-US"/>
          </a:p>
        </p:txBody>
      </p:sp>
    </p:spTree>
    <p:extLst>
      <p:ext uri="{BB962C8B-B14F-4D97-AF65-F5344CB8AC3E}">
        <p14:creationId xmlns:p14="http://schemas.microsoft.com/office/powerpoint/2010/main" val="2133928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109728" indent="0" algn="ctr">
              <a:buNone/>
            </a:pPr>
            <a:r>
              <a:rPr lang="en-US" sz="1800" b="1" dirty="0">
                <a:latin typeface="Times New Roman" pitchFamily="18" charset="0"/>
                <a:cs typeface="Times New Roman" pitchFamily="18" charset="0"/>
              </a:rPr>
              <a:t>Phase 4: Coding</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Once </a:t>
            </a:r>
            <a:r>
              <a:rPr lang="en-US" sz="1800" dirty="0">
                <a:latin typeface="Times New Roman" pitchFamily="18" charset="0"/>
                <a:cs typeface="Times New Roman" pitchFamily="18" charset="0"/>
              </a:rPr>
              <a:t>the system design phase is over, the next phase is coding</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In this phase, developers start build the entire system by writing code using the chosen programming language.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the coding phase, tasks are divided into units or modules and assigned to the various developers</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It is the longest phase of the Software Development Life Cycle process</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In this phase, Developer needs to follow certain predefined coding guidelines</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They also need to use programming tools like compiler, interpreters, debugger to generate and implement the code.</a:t>
            </a:r>
          </a:p>
          <a:p>
            <a:endParaRPr lang="en-US" dirty="0"/>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23</a:t>
            </a:fld>
            <a:endParaRPr lang="en-US"/>
          </a:p>
        </p:txBody>
      </p:sp>
    </p:spTree>
    <p:extLst>
      <p:ext uri="{BB962C8B-B14F-4D97-AF65-F5344CB8AC3E}">
        <p14:creationId xmlns:p14="http://schemas.microsoft.com/office/powerpoint/2010/main" val="1247466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109728" indent="0" algn="ctr">
              <a:buNone/>
            </a:pPr>
            <a:r>
              <a:rPr lang="en-US" sz="1900" b="1" dirty="0">
                <a:latin typeface="Times New Roman" pitchFamily="18" charset="0"/>
                <a:cs typeface="Times New Roman" pitchFamily="18" charset="0"/>
              </a:rPr>
              <a:t>Phase 5: Testing</a:t>
            </a:r>
            <a:endParaRPr lang="en-US" sz="1900" dirty="0" smtClean="0">
              <a:latin typeface="Times New Roman" pitchFamily="18" charset="0"/>
              <a:cs typeface="Times New Roman" pitchFamily="18" charset="0"/>
            </a:endParaRPr>
          </a:p>
          <a:p>
            <a:pPr algn="just"/>
            <a:endParaRPr lang="en-US" sz="2100" dirty="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Once </a:t>
            </a:r>
            <a:r>
              <a:rPr lang="en-US" sz="2100" dirty="0">
                <a:latin typeface="Times New Roman" pitchFamily="18" charset="0"/>
                <a:cs typeface="Times New Roman" pitchFamily="18" charset="0"/>
              </a:rPr>
              <a:t>the software is complete, and it is deployed in the testing environment</a:t>
            </a:r>
            <a:r>
              <a:rPr lang="en-US" sz="2100" dirty="0" smtClean="0">
                <a:latin typeface="Times New Roman" pitchFamily="18" charset="0"/>
                <a:cs typeface="Times New Roman" pitchFamily="18" charset="0"/>
              </a:rPr>
              <a:t>.</a:t>
            </a:r>
          </a:p>
          <a:p>
            <a:pPr algn="just"/>
            <a:endParaRPr lang="en-US" sz="2100" dirty="0" smtClean="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 </a:t>
            </a:r>
            <a:r>
              <a:rPr lang="en-US" sz="2100" dirty="0">
                <a:latin typeface="Times New Roman" pitchFamily="18" charset="0"/>
                <a:cs typeface="Times New Roman" pitchFamily="18" charset="0"/>
              </a:rPr>
              <a:t>The testing team starts testing the functionality of the entire system. This is done to verify that the entire application works according to the customer requirement</a:t>
            </a:r>
            <a:r>
              <a:rPr lang="en-US" sz="2100" dirty="0" smtClean="0">
                <a:latin typeface="Times New Roman" pitchFamily="18" charset="0"/>
                <a:cs typeface="Times New Roman" pitchFamily="18" charset="0"/>
              </a:rPr>
              <a:t>.</a:t>
            </a:r>
          </a:p>
          <a:p>
            <a:pPr algn="just"/>
            <a:endParaRPr lang="en-US" sz="2100" dirty="0">
              <a:latin typeface="Times New Roman" pitchFamily="18" charset="0"/>
              <a:cs typeface="Times New Roman" pitchFamily="18" charset="0"/>
            </a:endParaRPr>
          </a:p>
          <a:p>
            <a:pPr algn="just"/>
            <a:r>
              <a:rPr lang="en-US" sz="2100" dirty="0">
                <a:latin typeface="Times New Roman" pitchFamily="18" charset="0"/>
                <a:cs typeface="Times New Roman" pitchFamily="18" charset="0"/>
              </a:rPr>
              <a:t>During this phase, QA and testing team may find some bugs/defects which they communicate to developers. </a:t>
            </a:r>
            <a:endParaRPr lang="en-US" sz="2100" dirty="0" smtClean="0">
              <a:latin typeface="Times New Roman" pitchFamily="18" charset="0"/>
              <a:cs typeface="Times New Roman" pitchFamily="18" charset="0"/>
            </a:endParaRPr>
          </a:p>
          <a:p>
            <a:pPr algn="just"/>
            <a:endParaRPr lang="en-US" sz="2100" dirty="0" smtClean="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The </a:t>
            </a:r>
            <a:r>
              <a:rPr lang="en-US" sz="2100" dirty="0">
                <a:latin typeface="Times New Roman" pitchFamily="18" charset="0"/>
                <a:cs typeface="Times New Roman" pitchFamily="18" charset="0"/>
              </a:rPr>
              <a:t>development team fixes the bug and send back to QA for a re-test. </a:t>
            </a:r>
            <a:endParaRPr lang="en-US" sz="2100" dirty="0" smtClean="0">
              <a:latin typeface="Times New Roman" pitchFamily="18" charset="0"/>
              <a:cs typeface="Times New Roman" pitchFamily="18" charset="0"/>
            </a:endParaRPr>
          </a:p>
          <a:p>
            <a:pPr algn="just"/>
            <a:endParaRPr lang="en-US" sz="2100" dirty="0" smtClean="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This </a:t>
            </a:r>
            <a:r>
              <a:rPr lang="en-US" sz="2100" dirty="0">
                <a:latin typeface="Times New Roman" pitchFamily="18" charset="0"/>
                <a:cs typeface="Times New Roman" pitchFamily="18" charset="0"/>
              </a:rPr>
              <a:t>process continues until the software is bug-free, stable, and working according to the business needs of that system.</a:t>
            </a:r>
          </a:p>
          <a:p>
            <a:endParaRPr lang="en-US" dirty="0"/>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24</a:t>
            </a:fld>
            <a:endParaRPr lang="en-US"/>
          </a:p>
        </p:txBody>
      </p:sp>
    </p:spTree>
    <p:extLst>
      <p:ext uri="{BB962C8B-B14F-4D97-AF65-F5344CB8AC3E}">
        <p14:creationId xmlns:p14="http://schemas.microsoft.com/office/powerpoint/2010/main" val="1616963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109728" indent="0" algn="ctr">
              <a:buNone/>
            </a:pPr>
            <a:r>
              <a:rPr lang="en-US" sz="2000" b="1" dirty="0">
                <a:latin typeface="Times New Roman" pitchFamily="18" charset="0"/>
                <a:cs typeface="Times New Roman" pitchFamily="18" charset="0"/>
              </a:rPr>
              <a:t>Phase 6: Installation/Deployment &amp;Phase </a:t>
            </a:r>
            <a:r>
              <a:rPr lang="en-US" sz="2000" b="1" dirty="0" smtClean="0">
                <a:latin typeface="Times New Roman" pitchFamily="18" charset="0"/>
                <a:cs typeface="Times New Roman" pitchFamily="18" charset="0"/>
              </a:rPr>
              <a:t>7 Maintenance:</a:t>
            </a:r>
            <a:endParaRPr lang="en-US" sz="1900"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Once </a:t>
            </a:r>
            <a:r>
              <a:rPr lang="en-US" sz="1900" dirty="0">
                <a:latin typeface="Times New Roman" pitchFamily="18" charset="0"/>
                <a:cs typeface="Times New Roman" pitchFamily="18" charset="0"/>
              </a:rPr>
              <a:t>the software testing phase is over and no bugs or errors left in the system then the final deployment process starts. </a:t>
            </a:r>
            <a:endParaRPr lang="en-US" sz="1900"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Based </a:t>
            </a:r>
            <a:r>
              <a:rPr lang="en-US" sz="1900" dirty="0">
                <a:latin typeface="Times New Roman" pitchFamily="18" charset="0"/>
                <a:cs typeface="Times New Roman" pitchFamily="18" charset="0"/>
              </a:rPr>
              <a:t>on the feedback given by the project manager, the final software is released and checked for deployment issues if any.</a:t>
            </a:r>
          </a:p>
          <a:p>
            <a:pPr marL="0" indent="0" algn="just">
              <a:buNone/>
            </a:pPr>
            <a:r>
              <a:rPr lang="en-US" sz="1900" b="1" dirty="0">
                <a:latin typeface="Times New Roman" pitchFamily="18" charset="0"/>
                <a:cs typeface="Times New Roman" pitchFamily="18" charset="0"/>
              </a:rPr>
              <a:t>Phase 7: </a:t>
            </a:r>
            <a:r>
              <a:rPr lang="en-US" sz="1900" b="1" dirty="0" smtClean="0">
                <a:latin typeface="Times New Roman" pitchFamily="18" charset="0"/>
                <a:cs typeface="Times New Roman" pitchFamily="18" charset="0"/>
              </a:rPr>
              <a:t>Maintenance</a:t>
            </a:r>
          </a:p>
          <a:p>
            <a:pPr marL="0" indent="0" algn="just">
              <a:buNone/>
            </a:pPr>
            <a:r>
              <a:rPr lang="en-US" sz="1900" dirty="0" smtClean="0">
                <a:latin typeface="Times New Roman" pitchFamily="18" charset="0"/>
                <a:cs typeface="Times New Roman" pitchFamily="18" charset="0"/>
              </a:rPr>
              <a:t>Once </a:t>
            </a:r>
            <a:r>
              <a:rPr lang="en-US" sz="1900" dirty="0">
                <a:latin typeface="Times New Roman" pitchFamily="18" charset="0"/>
                <a:cs typeface="Times New Roman" pitchFamily="18" charset="0"/>
              </a:rPr>
              <a:t>the system is deployed, and customers start using the developed system, following 3 activities </a:t>
            </a:r>
            <a:r>
              <a:rPr lang="en-US" sz="1900" dirty="0" smtClean="0">
                <a:latin typeface="Times New Roman" pitchFamily="18" charset="0"/>
                <a:cs typeface="Times New Roman" pitchFamily="18" charset="0"/>
              </a:rPr>
              <a:t>occur</a:t>
            </a:r>
          </a:p>
          <a:p>
            <a:pPr marL="0" indent="0" algn="just">
              <a:buNone/>
            </a:pPr>
            <a:endParaRPr lang="en-US" sz="1900" dirty="0">
              <a:latin typeface="Times New Roman" pitchFamily="18" charset="0"/>
              <a:cs typeface="Times New Roman" pitchFamily="18" charset="0"/>
            </a:endParaRPr>
          </a:p>
          <a:p>
            <a:pPr lvl="0" algn="just"/>
            <a:r>
              <a:rPr lang="en-US" sz="1900" b="1" dirty="0">
                <a:latin typeface="Times New Roman" pitchFamily="18" charset="0"/>
                <a:cs typeface="Times New Roman" pitchFamily="18" charset="0"/>
              </a:rPr>
              <a:t>Bug fixing - </a:t>
            </a:r>
            <a:r>
              <a:rPr lang="en-US" sz="1900" dirty="0">
                <a:latin typeface="Times New Roman" pitchFamily="18" charset="0"/>
                <a:cs typeface="Times New Roman" pitchFamily="18" charset="0"/>
              </a:rPr>
              <a:t>bugs are reported because of some scenarios which are not tested at all</a:t>
            </a:r>
          </a:p>
          <a:p>
            <a:pPr lvl="0" algn="just"/>
            <a:r>
              <a:rPr lang="en-US" sz="1900" b="1" dirty="0">
                <a:latin typeface="Times New Roman" pitchFamily="18" charset="0"/>
                <a:cs typeface="Times New Roman" pitchFamily="18" charset="0"/>
              </a:rPr>
              <a:t>Upgrade - </a:t>
            </a:r>
            <a:r>
              <a:rPr lang="en-US" sz="1900" dirty="0">
                <a:latin typeface="Times New Roman" pitchFamily="18" charset="0"/>
                <a:cs typeface="Times New Roman" pitchFamily="18" charset="0"/>
              </a:rPr>
              <a:t>Upgrading the application to the newer versions of the Software</a:t>
            </a:r>
          </a:p>
          <a:p>
            <a:pPr lvl="0" algn="just"/>
            <a:r>
              <a:rPr lang="en-US" sz="1900" b="1" dirty="0">
                <a:latin typeface="Times New Roman" pitchFamily="18" charset="0"/>
                <a:cs typeface="Times New Roman" pitchFamily="18" charset="0"/>
              </a:rPr>
              <a:t>Enhancement </a:t>
            </a:r>
            <a:r>
              <a:rPr lang="en-US" sz="1900" b="1" dirty="0" smtClean="0">
                <a:latin typeface="Times New Roman" pitchFamily="18" charset="0"/>
                <a:cs typeface="Times New Roman" pitchFamily="18" charset="0"/>
              </a:rPr>
              <a:t> </a:t>
            </a:r>
            <a:r>
              <a:rPr lang="en-US" sz="1900" dirty="0" smtClean="0">
                <a:latin typeface="Times New Roman" pitchFamily="18" charset="0"/>
                <a:cs typeface="Times New Roman" pitchFamily="18" charset="0"/>
              </a:rPr>
              <a:t>Adding </a:t>
            </a:r>
            <a:r>
              <a:rPr lang="en-US" sz="1900" dirty="0">
                <a:latin typeface="Times New Roman" pitchFamily="18" charset="0"/>
                <a:cs typeface="Times New Roman" pitchFamily="18" charset="0"/>
              </a:rPr>
              <a:t>some new features into the existing </a:t>
            </a:r>
            <a:r>
              <a:rPr lang="en-US" sz="1900" dirty="0" smtClean="0">
                <a:latin typeface="Times New Roman" pitchFamily="18" charset="0"/>
                <a:cs typeface="Times New Roman" pitchFamily="18" charset="0"/>
              </a:rPr>
              <a:t>software</a:t>
            </a:r>
          </a:p>
          <a:p>
            <a:pPr lvl="0" algn="just"/>
            <a:endParaRPr lang="en-US" sz="1900" dirty="0">
              <a:latin typeface="Times New Roman" pitchFamily="18" charset="0"/>
              <a:cs typeface="Times New Roman" pitchFamily="18" charset="0"/>
            </a:endParaRPr>
          </a:p>
          <a:p>
            <a:pPr marL="0" indent="0" algn="just">
              <a:buNone/>
            </a:pPr>
            <a:r>
              <a:rPr lang="en-US" sz="1900" dirty="0">
                <a:latin typeface="Times New Roman" pitchFamily="18" charset="0"/>
                <a:cs typeface="Times New Roman" pitchFamily="18" charset="0"/>
              </a:rPr>
              <a:t>The main focus of this SDLC phase is to ensure that needs continue to be met and that the system continues to perform as per the specification mentioned in the first phase.</a:t>
            </a:r>
          </a:p>
          <a:p>
            <a:pPr lvl="0"/>
            <a:endParaRPr lang="en-US" sz="18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25</a:t>
            </a:fld>
            <a:endParaRPr lang="en-US"/>
          </a:p>
        </p:txBody>
      </p:sp>
    </p:spTree>
    <p:extLst>
      <p:ext uri="{BB962C8B-B14F-4D97-AF65-F5344CB8AC3E}">
        <p14:creationId xmlns:p14="http://schemas.microsoft.com/office/powerpoint/2010/main" val="69936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1800" b="1" dirty="0">
                <a:latin typeface="Times New Roman" pitchFamily="18" charset="0"/>
                <a:cs typeface="Times New Roman" pitchFamily="18" charset="0"/>
              </a:rPr>
              <a:t>Waterfall </a:t>
            </a:r>
            <a:r>
              <a:rPr lang="en-US" sz="1800" b="1" dirty="0" smtClean="0">
                <a:latin typeface="Times New Roman" pitchFamily="18" charset="0"/>
                <a:cs typeface="Times New Roman" pitchFamily="18" charset="0"/>
              </a:rPr>
              <a:t>model</a:t>
            </a:r>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waterfall is a widely accepted SDLC model.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approach, the whole process of the software development is divided into various phases.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SDLC model, the outcome of one phase acts as the input for the next phase.</a:t>
            </a:r>
          </a:p>
          <a:p>
            <a:pPr algn="just"/>
            <a:r>
              <a:rPr lang="en-US" sz="1800" dirty="0">
                <a:latin typeface="Times New Roman" pitchFamily="18" charset="0"/>
                <a:cs typeface="Times New Roman" pitchFamily="18" charset="0"/>
              </a:rPr>
              <a:t>This SDLC model is documentation-intensive, with earlier phases documenting what need be performed in the subsequent phases.</a:t>
            </a:r>
          </a:p>
          <a:p>
            <a:endParaRPr lang="en-US" dirty="0"/>
          </a:p>
        </p:txBody>
      </p:sp>
      <p:sp>
        <p:nvSpPr>
          <p:cNvPr id="3" name="Title 2"/>
          <p:cNvSpPr>
            <a:spLocks noGrp="1"/>
          </p:cNvSpPr>
          <p:nvPr>
            <p:ph type="title" idx="4294967295"/>
          </p:nvPr>
        </p:nvSpPr>
        <p:spPr>
          <a:xfrm>
            <a:off x="461173" y="228600"/>
            <a:ext cx="8229600" cy="990600"/>
          </a:xfrm>
        </p:spPr>
        <p:txBody>
          <a:bodyPr>
            <a:normAutofit fontScale="90000"/>
          </a:bodyPr>
          <a:lstStyle/>
          <a:p>
            <a:pPr algn="ctr"/>
            <a:r>
              <a:rPr lang="en-US" dirty="0">
                <a:effectLst/>
              </a:rPr>
              <a:t/>
            </a:r>
            <a:br>
              <a:rPr lang="en-US" dirty="0">
                <a:effectLst/>
              </a:rPr>
            </a:br>
            <a:endParaRPr lang="en-US" dirty="0"/>
          </a:p>
        </p:txBody>
      </p:sp>
      <p:pic>
        <p:nvPicPr>
          <p:cNvPr id="4" name="Picture 3"/>
          <p:cNvPicPr/>
          <p:nvPr/>
        </p:nvPicPr>
        <p:blipFill>
          <a:blip r:embed="rId2"/>
          <a:stretch>
            <a:fillRect/>
          </a:stretch>
        </p:blipFill>
        <p:spPr>
          <a:xfrm>
            <a:off x="2286000" y="3733800"/>
            <a:ext cx="5876925" cy="2286000"/>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99934-0B4B-49BF-A8A1-22173B2C9DAF}" type="slidenum">
              <a:rPr lang="en-US" smtClean="0"/>
              <a:t>26</a:t>
            </a:fld>
            <a:endParaRPr lang="en-US"/>
          </a:p>
        </p:txBody>
      </p:sp>
    </p:spTree>
    <p:extLst>
      <p:ext uri="{BB962C8B-B14F-4D97-AF65-F5344CB8AC3E}">
        <p14:creationId xmlns:p14="http://schemas.microsoft.com/office/powerpoint/2010/main" val="3555613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ctr">
              <a:buNone/>
            </a:pPr>
            <a:r>
              <a:rPr lang="en-US" sz="2100" b="1" dirty="0">
                <a:latin typeface="Times New Roman" pitchFamily="18" charset="0"/>
                <a:cs typeface="Times New Roman" pitchFamily="18" charset="0"/>
              </a:rPr>
              <a:t>Phases</a:t>
            </a:r>
            <a:endParaRPr lang="en-US" sz="2100" b="1" dirty="0" smtClean="0">
              <a:latin typeface="Times New Roman" pitchFamily="18" charset="0"/>
              <a:cs typeface="Times New Roman" pitchFamily="18" charset="0"/>
            </a:endParaRPr>
          </a:p>
          <a:p>
            <a:pPr algn="just"/>
            <a:endParaRPr lang="en-US" sz="1800" b="1" dirty="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Requirement </a:t>
            </a:r>
            <a:r>
              <a:rPr lang="en-US" sz="1800" b="1" dirty="0">
                <a:latin typeface="Times New Roman" pitchFamily="18" charset="0"/>
                <a:cs typeface="Times New Roman" pitchFamily="18" charset="0"/>
              </a:rPr>
              <a:t>G</a:t>
            </a:r>
            <a:r>
              <a:rPr lang="en-US" sz="1800" b="1" dirty="0" smtClean="0">
                <a:latin typeface="Times New Roman" pitchFamily="18" charset="0"/>
                <a:cs typeface="Times New Roman" pitchFamily="18" charset="0"/>
              </a:rPr>
              <a:t>athering stage:</a:t>
            </a:r>
          </a:p>
          <a:p>
            <a:pPr marL="109728" indent="0" algn="just">
              <a:buNone/>
            </a:pPr>
            <a:r>
              <a:rPr lang="en-US" sz="1800" dirty="0" smtClean="0">
                <a:latin typeface="Times New Roman" pitchFamily="18" charset="0"/>
                <a:cs typeface="Times New Roman" pitchFamily="18" charset="0"/>
              </a:rPr>
              <a:t>	During this phase, detailed requirements of the software system to be developed are gathered from client</a:t>
            </a:r>
            <a:endParaRPr lang="en-US" sz="1800" b="1"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Design stage</a:t>
            </a:r>
          </a:p>
          <a:p>
            <a:pPr marL="109728" indent="0" algn="just">
              <a:buNone/>
            </a:pPr>
            <a:r>
              <a:rPr lang="en-US" sz="1800" dirty="0" smtClean="0">
                <a:latin typeface="Times New Roman" pitchFamily="18" charset="0"/>
                <a:cs typeface="Times New Roman" pitchFamily="18" charset="0"/>
              </a:rPr>
              <a:t>	Plan </a:t>
            </a:r>
            <a:r>
              <a:rPr lang="en-US" sz="1800" dirty="0">
                <a:latin typeface="Times New Roman" pitchFamily="18" charset="0"/>
                <a:cs typeface="Times New Roman" pitchFamily="18" charset="0"/>
              </a:rPr>
              <a:t>the programming language or database or high level technical details of the </a:t>
            </a:r>
            <a:r>
              <a:rPr lang="en-US" sz="1800" dirty="0" smtClean="0">
                <a:latin typeface="Times New Roman" pitchFamily="18" charset="0"/>
                <a:cs typeface="Times New Roman" pitchFamily="18" charset="0"/>
              </a:rPr>
              <a:t>project</a:t>
            </a:r>
            <a:endParaRPr lang="en-US" sz="1800" b="1"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Build stage</a:t>
            </a:r>
          </a:p>
          <a:p>
            <a:pPr marL="109728" indent="0" algn="just">
              <a:buNone/>
            </a:pPr>
            <a:r>
              <a:rPr lang="en-US" sz="1800" dirty="0" smtClean="0">
                <a:latin typeface="Times New Roman" pitchFamily="18" charset="0"/>
                <a:cs typeface="Times New Roman" pitchFamily="18" charset="0"/>
              </a:rPr>
              <a:t>	It </a:t>
            </a:r>
            <a:r>
              <a:rPr lang="en-US" sz="1800" dirty="0">
                <a:latin typeface="Times New Roman" pitchFamily="18" charset="0"/>
                <a:cs typeface="Times New Roman" pitchFamily="18" charset="0"/>
              </a:rPr>
              <a:t>is nothing but coding the </a:t>
            </a:r>
            <a:r>
              <a:rPr lang="en-US" sz="1800" dirty="0" smtClean="0">
                <a:latin typeface="Times New Roman" pitchFamily="18" charset="0"/>
                <a:cs typeface="Times New Roman" pitchFamily="18" charset="0"/>
              </a:rPr>
              <a:t>software</a:t>
            </a:r>
            <a:endParaRPr lang="en-US" sz="1800" b="1"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Test Stage</a:t>
            </a:r>
          </a:p>
          <a:p>
            <a:pPr marL="109728" indent="0" algn="just">
              <a:buNone/>
            </a:pPr>
            <a:r>
              <a:rPr lang="en-US" sz="1800" dirty="0" smtClean="0">
                <a:latin typeface="Times New Roman" pitchFamily="18" charset="0"/>
                <a:cs typeface="Times New Roman" pitchFamily="18" charset="0"/>
              </a:rPr>
              <a:t>	In </a:t>
            </a:r>
            <a:r>
              <a:rPr lang="en-US" sz="1800" dirty="0">
                <a:latin typeface="Times New Roman" pitchFamily="18" charset="0"/>
                <a:cs typeface="Times New Roman" pitchFamily="18" charset="0"/>
              </a:rPr>
              <a:t>this phase you test the software to verify that is built as per specifications given by </a:t>
            </a:r>
            <a:r>
              <a:rPr lang="en-US" sz="1800" dirty="0" smtClean="0">
                <a:latin typeface="Times New Roman" pitchFamily="18" charset="0"/>
                <a:cs typeface="Times New Roman" pitchFamily="18" charset="0"/>
              </a:rPr>
              <a:t>client</a:t>
            </a:r>
            <a:r>
              <a:rPr lang="en-US" sz="1800" dirty="0">
                <a:latin typeface="Times New Roman" pitchFamily="18" charset="0"/>
                <a:cs typeface="Times New Roman" pitchFamily="18" charset="0"/>
              </a:rPr>
              <a:t>	</a:t>
            </a:r>
            <a:endParaRPr lang="en-US" sz="1800" b="1"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Deployment stage</a:t>
            </a:r>
          </a:p>
          <a:p>
            <a:pPr marL="109728" indent="0" algn="just">
              <a:buNone/>
            </a:pPr>
            <a:r>
              <a:rPr lang="en-US" sz="1800" dirty="0" smtClean="0">
                <a:latin typeface="Times New Roman" pitchFamily="18" charset="0"/>
                <a:cs typeface="Times New Roman" pitchFamily="18" charset="0"/>
              </a:rPr>
              <a:t>	Deploy </a:t>
            </a:r>
            <a:r>
              <a:rPr lang="en-US" sz="1800" dirty="0">
                <a:latin typeface="Times New Roman" pitchFamily="18" charset="0"/>
                <a:cs typeface="Times New Roman" pitchFamily="18" charset="0"/>
              </a:rPr>
              <a:t>the applications in the respective environment	</a:t>
            </a:r>
            <a:endParaRPr lang="en-US" sz="1800" b="1"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Maintenance stage</a:t>
            </a:r>
          </a:p>
          <a:p>
            <a:pPr marL="109728" indent="0" algn="just">
              <a:buNone/>
            </a:pPr>
            <a:r>
              <a:rPr lang="en-US" sz="1800" b="1"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Once your system is ready to use, you may later require change the code as per customers  request</a:t>
            </a:r>
          </a:p>
          <a:p>
            <a:pPr marL="109728" indent="0" algn="just">
              <a:buNone/>
            </a:pPr>
            <a:r>
              <a:rPr lang="en-US" sz="1800" dirty="0" smtClean="0">
                <a:latin typeface="Times New Roman" pitchFamily="18" charset="0"/>
                <a:cs typeface="Times New Roman" pitchFamily="18" charset="0"/>
              </a:rPr>
              <a:t>	</a:t>
            </a:r>
          </a:p>
        </p:txBody>
      </p:sp>
      <p:sp>
        <p:nvSpPr>
          <p:cNvPr id="3" name="Title 2"/>
          <p:cNvSpPr>
            <a:spLocks noGrp="1"/>
          </p:cNvSpPr>
          <p:nvPr>
            <p:ph type="title" idx="4294967295"/>
          </p:nvPr>
        </p:nvSpPr>
        <p:spPr>
          <a:xfrm>
            <a:off x="461173" y="228600"/>
            <a:ext cx="8229600" cy="990600"/>
          </a:xfrm>
        </p:spPr>
        <p:txBody>
          <a:bodyPr>
            <a:normAutofit/>
          </a:bodyPr>
          <a:lstStyle/>
          <a:p>
            <a:endParaRPr lang="en-US" sz="1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27</a:t>
            </a:fld>
            <a:endParaRPr lang="en-US"/>
          </a:p>
        </p:txBody>
      </p:sp>
    </p:spTree>
    <p:extLst>
      <p:ext uri="{BB962C8B-B14F-4D97-AF65-F5344CB8AC3E}">
        <p14:creationId xmlns:p14="http://schemas.microsoft.com/office/powerpoint/2010/main" val="26405846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sz="1800" dirty="0">
                <a:latin typeface="Times New Roman" pitchFamily="18" charset="0"/>
                <a:cs typeface="Times New Roman" pitchFamily="18" charset="0"/>
              </a:rPr>
              <a:t>Waterfall model can be used when</a:t>
            </a:r>
          </a:p>
          <a:p>
            <a:pPr lvl="0" algn="just"/>
            <a:r>
              <a:rPr lang="en-US" sz="1800" dirty="0">
                <a:latin typeface="Times New Roman" pitchFamily="18" charset="0"/>
                <a:cs typeface="Times New Roman" pitchFamily="18" charset="0"/>
              </a:rPr>
              <a:t>Requirements are not changing frequently</a:t>
            </a:r>
          </a:p>
          <a:p>
            <a:pPr lvl="0" algn="just"/>
            <a:r>
              <a:rPr lang="en-US" sz="1800" dirty="0">
                <a:latin typeface="Times New Roman" pitchFamily="18" charset="0"/>
                <a:cs typeface="Times New Roman" pitchFamily="18" charset="0"/>
              </a:rPr>
              <a:t>Application is not complicated and big</a:t>
            </a:r>
          </a:p>
          <a:p>
            <a:pPr lvl="0" algn="just"/>
            <a:r>
              <a:rPr lang="en-US" sz="1800" dirty="0">
                <a:latin typeface="Times New Roman" pitchFamily="18" charset="0"/>
                <a:cs typeface="Times New Roman" pitchFamily="18" charset="0"/>
              </a:rPr>
              <a:t>Project is short</a:t>
            </a:r>
          </a:p>
          <a:p>
            <a:pPr lvl="0" algn="just"/>
            <a:r>
              <a:rPr lang="en-US" sz="1800" dirty="0">
                <a:latin typeface="Times New Roman" pitchFamily="18" charset="0"/>
                <a:cs typeface="Times New Roman" pitchFamily="18" charset="0"/>
              </a:rPr>
              <a:t>Requirement is clear</a:t>
            </a:r>
          </a:p>
          <a:p>
            <a:pPr lvl="0" algn="just"/>
            <a:r>
              <a:rPr lang="en-US" sz="1800" dirty="0">
                <a:latin typeface="Times New Roman" pitchFamily="18" charset="0"/>
                <a:cs typeface="Times New Roman" pitchFamily="18" charset="0"/>
              </a:rPr>
              <a:t>Environment is stable</a:t>
            </a:r>
          </a:p>
          <a:p>
            <a:pPr lvl="0" algn="just"/>
            <a:r>
              <a:rPr lang="en-US" sz="1800" dirty="0">
                <a:latin typeface="Times New Roman" pitchFamily="18" charset="0"/>
                <a:cs typeface="Times New Roman" pitchFamily="18" charset="0"/>
              </a:rPr>
              <a:t>Technology and tools used are not dynamic and is stable</a:t>
            </a:r>
          </a:p>
          <a:p>
            <a:pPr lvl="0" algn="just"/>
            <a:r>
              <a:rPr lang="en-US" sz="1800" dirty="0">
                <a:latin typeface="Times New Roman" pitchFamily="18" charset="0"/>
                <a:cs typeface="Times New Roman" pitchFamily="18" charset="0"/>
              </a:rPr>
              <a:t>Resources are available and trained</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28</a:t>
            </a:fld>
            <a:endParaRPr lang="en-US"/>
          </a:p>
        </p:txBody>
      </p:sp>
    </p:spTree>
    <p:extLst>
      <p:ext uri="{BB962C8B-B14F-4D97-AF65-F5344CB8AC3E}">
        <p14:creationId xmlns:p14="http://schemas.microsoft.com/office/powerpoint/2010/main" val="3723228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4" name="Content Placeholder 3"/>
          <p:cNvPicPr>
            <a:picLocks noGrp="1"/>
          </p:cNvPicPr>
          <p:nvPr>
            <p:ph idx="1"/>
          </p:nvPr>
        </p:nvPicPr>
        <p:blipFill>
          <a:blip r:embed="rId2"/>
          <a:stretch>
            <a:fillRect/>
          </a:stretch>
        </p:blipFill>
        <p:spPr>
          <a:xfrm>
            <a:off x="533400" y="1724819"/>
            <a:ext cx="8077200" cy="4038600"/>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29</a:t>
            </a:fld>
            <a:endParaRPr lang="en-US"/>
          </a:p>
        </p:txBody>
      </p:sp>
    </p:spTree>
    <p:extLst>
      <p:ext uri="{BB962C8B-B14F-4D97-AF65-F5344CB8AC3E}">
        <p14:creationId xmlns:p14="http://schemas.microsoft.com/office/powerpoint/2010/main" val="5961580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3</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76200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950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ctr">
              <a:buNone/>
            </a:pPr>
            <a:r>
              <a:rPr lang="en-US" sz="1900" b="1" dirty="0">
                <a:latin typeface="Times New Roman" pitchFamily="18" charset="0"/>
                <a:cs typeface="Times New Roman" pitchFamily="18" charset="0"/>
              </a:rPr>
              <a:t>Incremental Approach</a:t>
            </a:r>
            <a:endParaRPr lang="en-US" sz="1900" b="1"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incremental model is not a separate model. It is essentially a series of waterfall cycles. </a:t>
            </a:r>
            <a:endParaRPr lang="en-US" sz="1800" dirty="0" smtClean="0">
              <a:latin typeface="Times New Roman" pitchFamily="18" charset="0"/>
              <a:cs typeface="Times New Roman" pitchFamily="18" charset="0"/>
            </a:endParaRPr>
          </a:p>
          <a:p>
            <a:pPr marL="109728" indent="0" algn="just">
              <a:buNone/>
            </a:pP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requirements are divided into groups at the start of the project. For each group, the SDLC model is followed to develop software. </a:t>
            </a:r>
            <a:endParaRPr lang="en-US" sz="1800" dirty="0" smtClean="0">
              <a:latin typeface="Times New Roman" pitchFamily="18" charset="0"/>
              <a:cs typeface="Times New Roman" pitchFamily="18" charset="0"/>
            </a:endParaRPr>
          </a:p>
          <a:p>
            <a:pPr marL="109728" indent="0" algn="just">
              <a:buNone/>
            </a:pP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SDLC process is repeated, with each release adding more functionality until all requirements are met. </a:t>
            </a:r>
            <a:endParaRPr lang="en-US" sz="1800" dirty="0" smtClean="0">
              <a:latin typeface="Times New Roman" pitchFamily="18" charset="0"/>
              <a:cs typeface="Times New Roman" pitchFamily="18" charset="0"/>
            </a:endParaRPr>
          </a:p>
          <a:p>
            <a:pPr marL="109728" indent="0" algn="just">
              <a:buNone/>
            </a:pP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method, every cycle act as the maintenance phase for the previous software release.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Modification </a:t>
            </a:r>
            <a:r>
              <a:rPr lang="en-US" sz="1800" dirty="0">
                <a:latin typeface="Times New Roman" pitchFamily="18" charset="0"/>
                <a:cs typeface="Times New Roman" pitchFamily="18" charset="0"/>
              </a:rPr>
              <a:t>to the incremental model allows development cycles to overlap</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After that subsequent cycle may begin before the previous cycle is complete</a:t>
            </a:r>
          </a:p>
        </p:txBody>
      </p:sp>
      <p:sp>
        <p:nvSpPr>
          <p:cNvPr id="3" name="Title 2"/>
          <p:cNvSpPr>
            <a:spLocks noGrp="1"/>
          </p:cNvSpPr>
          <p:nvPr>
            <p:ph type="title" idx="4294967295"/>
          </p:nvPr>
        </p:nvSpPr>
        <p:spPr>
          <a:xfrm>
            <a:off x="461173" y="228600"/>
            <a:ext cx="8229600" cy="990600"/>
          </a:xfrm>
        </p:spPr>
        <p:txBody>
          <a:bodyPr>
            <a:normAutofit/>
          </a:bodyPr>
          <a:lstStyle/>
          <a:p>
            <a:pPr algn="ct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30</a:t>
            </a:fld>
            <a:endParaRPr lang="en-US"/>
          </a:p>
        </p:txBody>
      </p:sp>
    </p:spTree>
    <p:extLst>
      <p:ext uri="{BB962C8B-B14F-4D97-AF65-F5344CB8AC3E}">
        <p14:creationId xmlns:p14="http://schemas.microsoft.com/office/powerpoint/2010/main" val="18565763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6" name="Content Placeholder 5"/>
          <p:cNvSpPr>
            <a:spLocks noGrp="1"/>
          </p:cNvSpPr>
          <p:nvPr>
            <p:ph idx="1"/>
          </p:nvPr>
        </p:nvSpPr>
        <p:spPr/>
        <p:txBody>
          <a:bodyPr/>
          <a:lstStyle/>
          <a:p>
            <a:pPr marL="109728" indent="0" algn="ctr">
              <a:buNone/>
            </a:pPr>
            <a:r>
              <a:rPr lang="en-US" dirty="0" smtClean="0"/>
              <a:t>Architecture</a:t>
            </a:r>
          </a:p>
          <a:p>
            <a:pPr marL="109728" indent="0" algn="ctr">
              <a:buNone/>
            </a:pPr>
            <a:endParaRPr lang="en-US" dirty="0"/>
          </a:p>
        </p:txBody>
      </p:sp>
      <p:pic>
        <p:nvPicPr>
          <p:cNvPr id="7" name="Content Placeholder 3"/>
          <p:cNvPicPr>
            <a:picLocks/>
          </p:cNvPicPr>
          <p:nvPr/>
        </p:nvPicPr>
        <p:blipFill>
          <a:blip r:embed="rId2"/>
          <a:stretch>
            <a:fillRect/>
          </a:stretch>
        </p:blipFill>
        <p:spPr>
          <a:xfrm>
            <a:off x="762000" y="1981200"/>
            <a:ext cx="7848599" cy="3810000"/>
          </a:xfrm>
          <a:prstGeom prst="rect">
            <a:avLst/>
          </a:prstGeom>
        </p:spPr>
      </p:pic>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31</a:t>
            </a:fld>
            <a:endParaRPr lang="en-US"/>
          </a:p>
        </p:txBody>
      </p:sp>
    </p:spTree>
    <p:extLst>
      <p:ext uri="{BB962C8B-B14F-4D97-AF65-F5344CB8AC3E}">
        <p14:creationId xmlns:p14="http://schemas.microsoft.com/office/powerpoint/2010/main" val="3910861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800" dirty="0">
                <a:latin typeface="Times New Roman" pitchFamily="18" charset="0"/>
                <a:cs typeface="Times New Roman" pitchFamily="18" charset="0"/>
              </a:rPr>
              <a:t>Each iteration passes through the requirements, design, coding and testing phases</a:t>
            </a:r>
            <a:r>
              <a:rPr lang="en-US" sz="1800" dirty="0" smtClean="0">
                <a:latin typeface="Times New Roman" pitchFamily="18" charset="0"/>
                <a:cs typeface="Times New Roman" pitchFamily="18" charset="0"/>
              </a:rPr>
              <a:t>.</a:t>
            </a:r>
          </a:p>
          <a:p>
            <a:pPr marL="109728" indent="0" algn="just">
              <a:buNone/>
            </a:pP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And each subsequent release of the system adds function to the previous release until all designed functionality has been implemented</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The system is put into production when the first increment is delivered</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The first increment is often a core product where the basic requirements are addressed, and supplementary features are added in the next increments</a:t>
            </a:r>
            <a:r>
              <a:rPr lang="en-US" sz="1800" dirty="0" smtClean="0">
                <a:latin typeface="Times New Roman" pitchFamily="18" charset="0"/>
                <a:cs typeface="Times New Roman" pitchFamily="18" charset="0"/>
              </a:rPr>
              <a:t>.</a:t>
            </a:r>
          </a:p>
          <a:p>
            <a:pPr marL="109728" indent="0" algn="just">
              <a:buNone/>
            </a:pP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Once the core product is analyzed by the client, there is plan development for the next increment.</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32</a:t>
            </a:fld>
            <a:endParaRPr lang="en-US"/>
          </a:p>
        </p:txBody>
      </p:sp>
    </p:spTree>
    <p:extLst>
      <p:ext uri="{BB962C8B-B14F-4D97-AF65-F5344CB8AC3E}">
        <p14:creationId xmlns:p14="http://schemas.microsoft.com/office/powerpoint/2010/main" val="136872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sz="1800" b="1" dirty="0">
                <a:latin typeface="Times New Roman" pitchFamily="18" charset="0"/>
                <a:cs typeface="Times New Roman" pitchFamily="18" charset="0"/>
              </a:rPr>
              <a:t>Characteristics of an Incremental module includes</a:t>
            </a:r>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System development is broken down into many mini development </a:t>
            </a:r>
            <a:r>
              <a:rPr lang="en-US" sz="1800" dirty="0" smtClean="0">
                <a:latin typeface="Times New Roman" pitchFamily="18" charset="0"/>
                <a:cs typeface="Times New Roman" pitchFamily="18" charset="0"/>
              </a:rPr>
              <a:t>projects</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Partial systems are successively built to produce a final total </a:t>
            </a:r>
            <a:r>
              <a:rPr lang="en-US" sz="1800" dirty="0" smtClean="0">
                <a:latin typeface="Times New Roman" pitchFamily="18" charset="0"/>
                <a:cs typeface="Times New Roman" pitchFamily="18" charset="0"/>
              </a:rPr>
              <a:t>system</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Highest priority requirement is tackled </a:t>
            </a:r>
            <a:r>
              <a:rPr lang="en-US" sz="1800" dirty="0" smtClean="0">
                <a:latin typeface="Times New Roman" pitchFamily="18" charset="0"/>
                <a:cs typeface="Times New Roman" pitchFamily="18" charset="0"/>
              </a:rPr>
              <a:t>first</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Once the requirement is developed, requirement for that increment are frozen</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33</a:t>
            </a:fld>
            <a:endParaRPr lang="en-US"/>
          </a:p>
        </p:txBody>
      </p:sp>
    </p:spTree>
    <p:extLst>
      <p:ext uri="{BB962C8B-B14F-4D97-AF65-F5344CB8AC3E}">
        <p14:creationId xmlns:p14="http://schemas.microsoft.com/office/powerpoint/2010/main" val="4047991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4" name="Content Placeholder 3"/>
          <p:cNvPicPr>
            <a:picLocks noGrp="1"/>
          </p:cNvPicPr>
          <p:nvPr>
            <p:ph idx="1"/>
          </p:nvPr>
        </p:nvPicPr>
        <p:blipFill>
          <a:blip r:embed="rId2"/>
          <a:stretch>
            <a:fillRect/>
          </a:stretch>
        </p:blipFill>
        <p:spPr>
          <a:xfrm>
            <a:off x="514350" y="1447801"/>
            <a:ext cx="8248650" cy="4190999"/>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34</a:t>
            </a:fld>
            <a:endParaRPr lang="en-US"/>
          </a:p>
        </p:txBody>
      </p:sp>
    </p:spTree>
    <p:extLst>
      <p:ext uri="{BB962C8B-B14F-4D97-AF65-F5344CB8AC3E}">
        <p14:creationId xmlns:p14="http://schemas.microsoft.com/office/powerpoint/2010/main" val="2147545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800" dirty="0" smtClean="0">
                <a:latin typeface="Times New Roman" pitchFamily="18" charset="0"/>
                <a:cs typeface="Times New Roman" pitchFamily="18" charset="0"/>
              </a:rPr>
              <a:t>Incremental models are used when</a:t>
            </a:r>
          </a:p>
          <a:p>
            <a:pPr marL="109728" indent="0">
              <a:buNone/>
            </a:pPr>
            <a:endParaRPr lang="en-US" sz="1800" dirty="0" smtClean="0">
              <a:latin typeface="Times New Roman" pitchFamily="18" charset="0"/>
              <a:cs typeface="Times New Roman" pitchFamily="18" charset="0"/>
            </a:endParaRPr>
          </a:p>
          <a:p>
            <a:pPr lvl="0"/>
            <a:r>
              <a:rPr lang="en-US" sz="1800" dirty="0">
                <a:latin typeface="Times New Roman" pitchFamily="18" charset="0"/>
                <a:cs typeface="Times New Roman" pitchFamily="18" charset="0"/>
              </a:rPr>
              <a:t>Requirements of the system are clearly </a:t>
            </a:r>
            <a:r>
              <a:rPr lang="en-US" sz="1800" dirty="0" smtClean="0">
                <a:latin typeface="Times New Roman" pitchFamily="18" charset="0"/>
                <a:cs typeface="Times New Roman" pitchFamily="18" charset="0"/>
              </a:rPr>
              <a:t>understood</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When demand for an early release of a product </a:t>
            </a:r>
            <a:r>
              <a:rPr lang="en-US" sz="1800" dirty="0" smtClean="0">
                <a:latin typeface="Times New Roman" pitchFamily="18" charset="0"/>
                <a:cs typeface="Times New Roman" pitchFamily="18" charset="0"/>
              </a:rPr>
              <a:t>arises</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When software engineering team are not very well skilled or </a:t>
            </a:r>
            <a:r>
              <a:rPr lang="en-US" sz="1800" dirty="0" smtClean="0">
                <a:latin typeface="Times New Roman" pitchFamily="18" charset="0"/>
                <a:cs typeface="Times New Roman" pitchFamily="18" charset="0"/>
              </a:rPr>
              <a:t>trained</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When high-risk features and goals are </a:t>
            </a:r>
            <a:r>
              <a:rPr lang="en-US" sz="1800" dirty="0" smtClean="0">
                <a:latin typeface="Times New Roman" pitchFamily="18" charset="0"/>
                <a:cs typeface="Times New Roman" pitchFamily="18" charset="0"/>
              </a:rPr>
              <a:t>involved</a:t>
            </a: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Such methodology is more in use for web application and product based companies</a:t>
            </a:r>
          </a:p>
          <a:p>
            <a:pPr marL="109728" indent="0">
              <a:buNone/>
            </a:pPr>
            <a:endParaRPr lang="en-US" dirty="0" smtClean="0"/>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35</a:t>
            </a:fld>
            <a:endParaRPr lang="en-US"/>
          </a:p>
        </p:txBody>
      </p:sp>
    </p:spTree>
    <p:extLst>
      <p:ext uri="{BB962C8B-B14F-4D97-AF65-F5344CB8AC3E}">
        <p14:creationId xmlns:p14="http://schemas.microsoft.com/office/powerpoint/2010/main" val="74366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4" name="Content Placeholder 3"/>
          <p:cNvPicPr>
            <a:picLocks noGrp="1"/>
          </p:cNvPicPr>
          <p:nvPr>
            <p:ph idx="1"/>
          </p:nvPr>
        </p:nvPicPr>
        <p:blipFill>
          <a:blip r:embed="rId2"/>
          <a:stretch>
            <a:fillRect/>
          </a:stretch>
        </p:blipFill>
        <p:spPr>
          <a:xfrm>
            <a:off x="609600" y="1447800"/>
            <a:ext cx="7924799" cy="4077494"/>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36</a:t>
            </a:fld>
            <a:endParaRPr lang="en-US"/>
          </a:p>
        </p:txBody>
      </p:sp>
    </p:spTree>
    <p:extLst>
      <p:ext uri="{BB962C8B-B14F-4D97-AF65-F5344CB8AC3E}">
        <p14:creationId xmlns:p14="http://schemas.microsoft.com/office/powerpoint/2010/main" val="1705748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400" b="1" dirty="0">
                <a:latin typeface="Times New Roman" pitchFamily="18" charset="0"/>
                <a:cs typeface="Times New Roman" pitchFamily="18" charset="0"/>
              </a:rPr>
              <a:t>An Example of the </a:t>
            </a:r>
            <a:r>
              <a:rPr lang="en-US" sz="1400" b="1" dirty="0" smtClean="0">
                <a:latin typeface="Times New Roman" pitchFamily="18" charset="0"/>
                <a:cs typeface="Times New Roman" pitchFamily="18" charset="0"/>
              </a:rPr>
              <a:t>Incremental </a:t>
            </a:r>
            <a:r>
              <a:rPr lang="en-US" sz="1400" b="1" dirty="0">
                <a:latin typeface="Times New Roman" pitchFamily="18" charset="0"/>
                <a:cs typeface="Times New Roman" pitchFamily="18" charset="0"/>
              </a:rPr>
              <a:t>Model</a:t>
            </a:r>
            <a:r>
              <a:rPr lang="en-US" sz="1400" b="1" dirty="0" smtClean="0">
                <a:latin typeface="Times New Roman" pitchFamily="18" charset="0"/>
                <a:cs typeface="Times New Roman" pitchFamily="18" charset="0"/>
              </a:rPr>
              <a:t>:</a:t>
            </a:r>
          </a:p>
          <a:p>
            <a:pPr marL="109728" indent="0">
              <a:buNone/>
            </a:pPr>
            <a:endParaRPr lang="en-US" sz="1600" dirty="0" smtClean="0"/>
          </a:p>
          <a:p>
            <a:pPr marL="109728" indent="0">
              <a:buNone/>
            </a:pPr>
            <a:endParaRPr lang="en-US" sz="1600" dirty="0"/>
          </a:p>
          <a:p>
            <a:pPr marL="109728" indent="0">
              <a:buNone/>
            </a:pPr>
            <a:endParaRPr lang="en-US" sz="1600" dirty="0" smtClean="0"/>
          </a:p>
          <a:p>
            <a:pPr marL="109728" indent="0">
              <a:buNone/>
            </a:pPr>
            <a:endParaRPr lang="en-US" sz="1600" dirty="0"/>
          </a:p>
          <a:p>
            <a:pPr marL="109728" indent="0">
              <a:buNone/>
            </a:pPr>
            <a:endParaRPr lang="en-US" sz="1600" dirty="0" smtClean="0"/>
          </a:p>
          <a:p>
            <a:pPr marL="109728" indent="0">
              <a:buNone/>
            </a:pPr>
            <a:endParaRPr lang="en-US" sz="1600" dirty="0"/>
          </a:p>
          <a:p>
            <a:pPr marL="109728" indent="0">
              <a:buNone/>
            </a:pPr>
            <a:endParaRPr lang="en-US" sz="1600" dirty="0" smtClean="0"/>
          </a:p>
          <a:p>
            <a:pPr marL="109728" indent="0">
              <a:buNone/>
            </a:pPr>
            <a:endParaRPr lang="en-US" sz="1600" dirty="0"/>
          </a:p>
          <a:p>
            <a:pPr marL="109728" indent="0">
              <a:buNone/>
            </a:pPr>
            <a:r>
              <a:rPr lang="en-US" sz="1400" dirty="0" smtClean="0">
                <a:latin typeface="Times New Roman" pitchFamily="18" charset="0"/>
                <a:cs typeface="Times New Roman" pitchFamily="18" charset="0"/>
              </a:rPr>
              <a:t>As </a:t>
            </a:r>
            <a:r>
              <a:rPr lang="en-US" sz="1400" dirty="0">
                <a:latin typeface="Times New Roman" pitchFamily="18" charset="0"/>
                <a:cs typeface="Times New Roman" pitchFamily="18" charset="0"/>
              </a:rPr>
              <a:t>you can see in the above example, the core product is a cricket game where only two important players and one umpire is present in the match. </a:t>
            </a:r>
            <a:endParaRPr lang="en-US" sz="1400" dirty="0" smtClean="0">
              <a:latin typeface="Times New Roman" pitchFamily="18" charset="0"/>
              <a:cs typeface="Times New Roman" pitchFamily="18" charset="0"/>
            </a:endParaRPr>
          </a:p>
          <a:p>
            <a:pPr marL="109728" indent="0">
              <a:buNone/>
            </a:pPr>
            <a:endParaRPr lang="en-US" sz="14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37</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828800"/>
            <a:ext cx="28956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243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400" dirty="0">
                <a:latin typeface="Times New Roman" pitchFamily="18" charset="0"/>
                <a:cs typeface="Times New Roman" pitchFamily="18" charset="0"/>
              </a:rPr>
              <a:t>In the next increment, fielders are also added in the game, and thus the increases go on with new features being added with every increment</a:t>
            </a:r>
            <a:r>
              <a:rPr lang="en-US" sz="1400" dirty="0" smtClean="0">
                <a:latin typeface="Times New Roman" pitchFamily="18" charset="0"/>
                <a:cs typeface="Times New Roman" pitchFamily="18" charset="0"/>
              </a:rPr>
              <a:t>.</a:t>
            </a:r>
          </a:p>
          <a:p>
            <a:pPr algn="just"/>
            <a:endParaRPr lang="en-US" sz="14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38</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635" y="2057400"/>
            <a:ext cx="43148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630" y="4495800"/>
            <a:ext cx="4876800" cy="154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581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787818114"/>
              </p:ext>
            </p:extLst>
          </p:nvPr>
        </p:nvGraphicFramePr>
        <p:xfrm>
          <a:off x="457200" y="1524000"/>
          <a:ext cx="8229600" cy="4396740"/>
        </p:xfrm>
        <a:graphic>
          <a:graphicData uri="http://schemas.openxmlformats.org/drawingml/2006/table">
            <a:tbl>
              <a:tblPr firstRow="1" bandRow="1">
                <a:tableStyleId>{5C22544A-7EE6-4342-B048-85BDC9FD1C3A}</a:tableStyleId>
              </a:tblPr>
              <a:tblGrid>
                <a:gridCol w="762000"/>
                <a:gridCol w="3124200"/>
                <a:gridCol w="4343400"/>
              </a:tblGrid>
              <a:tr h="370840">
                <a:tc>
                  <a:txBody>
                    <a:bodyPr/>
                    <a:lstStyle/>
                    <a:p>
                      <a:r>
                        <a:rPr lang="en-US" dirty="0" err="1" smtClean="0"/>
                        <a:t>S.No</a:t>
                      </a:r>
                      <a:endParaRPr lang="en-US" dirty="0"/>
                    </a:p>
                  </a:txBody>
                  <a:tcPr/>
                </a:tc>
                <a:tc>
                  <a:txBody>
                    <a:bodyPr/>
                    <a:lstStyle/>
                    <a:p>
                      <a:pPr algn="ctr" fontAlgn="base"/>
                      <a:r>
                        <a:rPr lang="en-US" b="1" cap="all" dirty="0">
                          <a:solidFill>
                            <a:schemeClr val="bg1"/>
                          </a:solidFill>
                          <a:effectLst/>
                        </a:rPr>
                        <a:t>WATERFALL MODEL</a:t>
                      </a:r>
                    </a:p>
                  </a:txBody>
                  <a:tcPr marL="76200" marR="76200" marT="76200" marB="76200" anchor="ctr"/>
                </a:tc>
                <a:tc>
                  <a:txBody>
                    <a:bodyPr/>
                    <a:lstStyle/>
                    <a:p>
                      <a:pPr algn="ctr" fontAlgn="base"/>
                      <a:r>
                        <a:rPr lang="en-US" b="1" cap="all" dirty="0">
                          <a:solidFill>
                            <a:schemeClr val="bg1"/>
                          </a:solidFill>
                          <a:effectLst/>
                        </a:rPr>
                        <a:t>INCREMENTAL MODEL</a:t>
                      </a:r>
                    </a:p>
                  </a:txBody>
                  <a:tcPr marL="76200" marR="76200" marT="76200" marB="76200" anchor="ctr"/>
                </a:tc>
              </a:tr>
              <a:tr h="370840">
                <a:tc>
                  <a:txBody>
                    <a:bodyPr/>
                    <a:lstStyle/>
                    <a:p>
                      <a:r>
                        <a:rPr lang="en-US" sz="1600" dirty="0" smtClean="0">
                          <a:latin typeface="Times New Roman" pitchFamily="18" charset="0"/>
                          <a:cs typeface="Times New Roman" pitchFamily="18" charset="0"/>
                        </a:rPr>
                        <a:t>1</a:t>
                      </a:r>
                      <a:endParaRPr lang="en-US" sz="1600" dirty="0">
                        <a:latin typeface="Times New Roman" pitchFamily="18" charset="0"/>
                        <a:cs typeface="Times New Roman" pitchFamily="18" charset="0"/>
                      </a:endParaRPr>
                    </a:p>
                  </a:txBody>
                  <a:tcPr/>
                </a:tc>
                <a:tc>
                  <a:txBody>
                    <a:bodyPr/>
                    <a:lstStyle/>
                    <a:p>
                      <a:pPr algn="l" fontAlgn="base"/>
                      <a:r>
                        <a:rPr lang="en-US" sz="1600" b="0" dirty="0">
                          <a:effectLst/>
                          <a:latin typeface="Times New Roman" pitchFamily="18" charset="0"/>
                          <a:cs typeface="Times New Roman" pitchFamily="18" charset="0"/>
                        </a:rPr>
                        <a:t>Need of Detailed Documentation in waterfall model is Necessary.</a:t>
                      </a:r>
                    </a:p>
                  </a:txBody>
                  <a:tcPr marL="133350" marR="133350" marT="66675" marB="66675" anchor="ctr"/>
                </a:tc>
                <a:tc>
                  <a:txBody>
                    <a:bodyPr/>
                    <a:lstStyle/>
                    <a:p>
                      <a:pPr algn="l" fontAlgn="base"/>
                      <a:r>
                        <a:rPr lang="en-US" sz="1600" b="0">
                          <a:effectLst/>
                          <a:latin typeface="Times New Roman" pitchFamily="18" charset="0"/>
                          <a:cs typeface="Times New Roman" pitchFamily="18" charset="0"/>
                        </a:rPr>
                        <a:t>Need of Detailed Documentation in incremental model is Necessary but not too much.</a:t>
                      </a:r>
                    </a:p>
                  </a:txBody>
                  <a:tcPr marL="133350" marR="133350" marT="66675" marB="66675" anchor="ctr"/>
                </a:tc>
              </a:tr>
              <a:tr h="370840">
                <a:tc>
                  <a:txBody>
                    <a:bodyPr/>
                    <a:lstStyle/>
                    <a:p>
                      <a:r>
                        <a:rPr lang="en-US" sz="1600" dirty="0" smtClean="0">
                          <a:latin typeface="Times New Roman" pitchFamily="18" charset="0"/>
                          <a:cs typeface="Times New Roman" pitchFamily="18" charset="0"/>
                        </a:rPr>
                        <a:t>2</a:t>
                      </a:r>
                      <a:endParaRPr lang="en-US" sz="1600" dirty="0">
                        <a:latin typeface="Times New Roman" pitchFamily="18" charset="0"/>
                        <a:cs typeface="Times New Roman" pitchFamily="18" charset="0"/>
                      </a:endParaRPr>
                    </a:p>
                  </a:txBody>
                  <a:tcPr/>
                </a:tc>
                <a:tc>
                  <a:txBody>
                    <a:bodyPr/>
                    <a:lstStyle/>
                    <a:p>
                      <a:pPr algn="l" fontAlgn="base"/>
                      <a:r>
                        <a:rPr lang="en-US" sz="1600" b="0">
                          <a:effectLst/>
                          <a:latin typeface="Times New Roman" pitchFamily="18" charset="0"/>
                          <a:cs typeface="Times New Roman" pitchFamily="18" charset="0"/>
                        </a:rPr>
                        <a:t>In waterfall model early stage planning is necessary.</a:t>
                      </a:r>
                    </a:p>
                  </a:txBody>
                  <a:tcPr marL="133350" marR="133350" marT="66675" marB="66675" anchor="ctr"/>
                </a:tc>
                <a:tc>
                  <a:txBody>
                    <a:bodyPr/>
                    <a:lstStyle/>
                    <a:p>
                      <a:pPr algn="l" fontAlgn="base"/>
                      <a:r>
                        <a:rPr lang="en-US" sz="1600" b="0">
                          <a:effectLst/>
                          <a:latin typeface="Times New Roman" pitchFamily="18" charset="0"/>
                          <a:cs typeface="Times New Roman" pitchFamily="18" charset="0"/>
                        </a:rPr>
                        <a:t>In incremental model early stage planning is also necessary.</a:t>
                      </a:r>
                    </a:p>
                  </a:txBody>
                  <a:tcPr marL="133350" marR="133350" marT="66675" marB="66675" anchor="ctr"/>
                </a:tc>
              </a:tr>
              <a:tr h="370840">
                <a:tc>
                  <a:txBody>
                    <a:bodyPr/>
                    <a:lstStyle/>
                    <a:p>
                      <a:r>
                        <a:rPr lang="en-US" sz="1600" dirty="0" smtClean="0">
                          <a:latin typeface="Times New Roman" pitchFamily="18" charset="0"/>
                          <a:cs typeface="Times New Roman" pitchFamily="18" charset="0"/>
                        </a:rPr>
                        <a:t>3</a:t>
                      </a:r>
                      <a:endParaRPr lang="en-US" sz="1600" dirty="0">
                        <a:latin typeface="Times New Roman" pitchFamily="18" charset="0"/>
                        <a:cs typeface="Times New Roman" pitchFamily="18" charset="0"/>
                      </a:endParaRPr>
                    </a:p>
                  </a:txBody>
                  <a:tcPr/>
                </a:tc>
                <a:tc>
                  <a:txBody>
                    <a:bodyPr/>
                    <a:lstStyle/>
                    <a:p>
                      <a:pPr algn="l" fontAlgn="base"/>
                      <a:r>
                        <a:rPr lang="en-US" sz="1600" b="0">
                          <a:effectLst/>
                          <a:latin typeface="Times New Roman" pitchFamily="18" charset="0"/>
                          <a:cs typeface="Times New Roman" pitchFamily="18" charset="0"/>
                        </a:rPr>
                        <a:t>There is high amount risk in waterfall model.</a:t>
                      </a:r>
                    </a:p>
                  </a:txBody>
                  <a:tcPr marL="133350" marR="133350" marT="66675" marB="66675" anchor="ctr"/>
                </a:tc>
                <a:tc>
                  <a:txBody>
                    <a:bodyPr/>
                    <a:lstStyle/>
                    <a:p>
                      <a:pPr algn="l" fontAlgn="base"/>
                      <a:r>
                        <a:rPr lang="en-US" sz="1600" b="0">
                          <a:effectLst/>
                          <a:latin typeface="Times New Roman" pitchFamily="18" charset="0"/>
                          <a:cs typeface="Times New Roman" pitchFamily="18" charset="0"/>
                        </a:rPr>
                        <a:t>There is low amount risk in incremental model.</a:t>
                      </a:r>
                    </a:p>
                  </a:txBody>
                  <a:tcPr marL="133350" marR="133350" marT="66675" marB="66675" anchor="ctr"/>
                </a:tc>
              </a:tr>
              <a:tr h="370840">
                <a:tc>
                  <a:txBody>
                    <a:bodyPr/>
                    <a:lstStyle/>
                    <a:p>
                      <a:r>
                        <a:rPr lang="en-US" sz="1600" dirty="0" smtClean="0">
                          <a:latin typeface="Times New Roman" pitchFamily="18" charset="0"/>
                          <a:cs typeface="Times New Roman" pitchFamily="18" charset="0"/>
                        </a:rPr>
                        <a:t>4</a:t>
                      </a:r>
                      <a:endParaRPr lang="en-US" sz="1600" dirty="0">
                        <a:latin typeface="Times New Roman" pitchFamily="18" charset="0"/>
                        <a:cs typeface="Times New Roman" pitchFamily="18" charset="0"/>
                      </a:endParaRPr>
                    </a:p>
                  </a:txBody>
                  <a:tcPr/>
                </a:tc>
                <a:tc>
                  <a:txBody>
                    <a:bodyPr/>
                    <a:lstStyle/>
                    <a:p>
                      <a:pPr algn="l" fontAlgn="base"/>
                      <a:r>
                        <a:rPr lang="en-US" sz="1600" b="0" dirty="0">
                          <a:effectLst/>
                          <a:latin typeface="Times New Roman" pitchFamily="18" charset="0"/>
                          <a:cs typeface="Times New Roman" pitchFamily="18" charset="0"/>
                        </a:rPr>
                        <a:t>There is long waiting time for running software in waterfall model.</a:t>
                      </a:r>
                    </a:p>
                  </a:txBody>
                  <a:tcPr marL="133350" marR="133350" marT="66675" marB="66675" anchor="ctr"/>
                </a:tc>
                <a:tc>
                  <a:txBody>
                    <a:bodyPr/>
                    <a:lstStyle/>
                    <a:p>
                      <a:pPr algn="l" fontAlgn="base"/>
                      <a:r>
                        <a:rPr lang="en-US" sz="1600" b="0">
                          <a:effectLst/>
                          <a:latin typeface="Times New Roman" pitchFamily="18" charset="0"/>
                          <a:cs typeface="Times New Roman" pitchFamily="18" charset="0"/>
                        </a:rPr>
                        <a:t>There is short waiting time for running software in incremental model.</a:t>
                      </a:r>
                    </a:p>
                  </a:txBody>
                  <a:tcPr marL="133350" marR="133350" marT="66675" marB="66675" anchor="ctr"/>
                </a:tc>
              </a:tr>
              <a:tr h="370840">
                <a:tc>
                  <a:txBody>
                    <a:bodyPr/>
                    <a:lstStyle/>
                    <a:p>
                      <a:r>
                        <a:rPr lang="en-US" sz="1600" dirty="0" smtClean="0">
                          <a:latin typeface="Times New Roman" pitchFamily="18" charset="0"/>
                          <a:cs typeface="Times New Roman" pitchFamily="18" charset="0"/>
                        </a:rPr>
                        <a:t>5</a:t>
                      </a:r>
                      <a:endParaRPr lang="en-US" sz="1600" dirty="0">
                        <a:latin typeface="Times New Roman" pitchFamily="18" charset="0"/>
                        <a:cs typeface="Times New Roman" pitchFamily="18" charset="0"/>
                      </a:endParaRPr>
                    </a:p>
                  </a:txBody>
                  <a:tcPr/>
                </a:tc>
                <a:tc>
                  <a:txBody>
                    <a:bodyPr/>
                    <a:lstStyle/>
                    <a:p>
                      <a:pPr algn="l" fontAlgn="base"/>
                      <a:r>
                        <a:rPr lang="en-US" sz="1600" b="0">
                          <a:effectLst/>
                          <a:latin typeface="Times New Roman" pitchFamily="18" charset="0"/>
                          <a:cs typeface="Times New Roman" pitchFamily="18" charset="0"/>
                        </a:rPr>
                        <a:t>Waterfall model can’t handle large project.</a:t>
                      </a:r>
                    </a:p>
                  </a:txBody>
                  <a:tcPr marL="133350" marR="133350" marT="66675" marB="66675" anchor="ctr"/>
                </a:tc>
                <a:tc>
                  <a:txBody>
                    <a:bodyPr/>
                    <a:lstStyle/>
                    <a:p>
                      <a:pPr algn="l" fontAlgn="base"/>
                      <a:r>
                        <a:rPr lang="en-US" sz="1600" b="0">
                          <a:effectLst/>
                          <a:latin typeface="Times New Roman" pitchFamily="18" charset="0"/>
                          <a:cs typeface="Times New Roman" pitchFamily="18" charset="0"/>
                        </a:rPr>
                        <a:t>Incremental model also can’t handle large project.</a:t>
                      </a:r>
                    </a:p>
                  </a:txBody>
                  <a:tcPr marL="133350" marR="133350" marT="66675" marB="66675" anchor="ctr"/>
                </a:tc>
              </a:tr>
              <a:tr h="370840">
                <a:tc>
                  <a:txBody>
                    <a:bodyPr/>
                    <a:lstStyle/>
                    <a:p>
                      <a:r>
                        <a:rPr lang="en-US" sz="1600" dirty="0" smtClean="0">
                          <a:latin typeface="Times New Roman" pitchFamily="18" charset="0"/>
                          <a:cs typeface="Times New Roman" pitchFamily="18" charset="0"/>
                        </a:rPr>
                        <a:t>6</a:t>
                      </a:r>
                      <a:endParaRPr lang="en-US" sz="1600" dirty="0">
                        <a:latin typeface="Times New Roman" pitchFamily="18" charset="0"/>
                        <a:cs typeface="Times New Roman" pitchFamily="18" charset="0"/>
                      </a:endParaRPr>
                    </a:p>
                  </a:txBody>
                  <a:tcPr/>
                </a:tc>
                <a:tc>
                  <a:txBody>
                    <a:bodyPr/>
                    <a:lstStyle/>
                    <a:p>
                      <a:pPr algn="l" fontAlgn="base"/>
                      <a:r>
                        <a:rPr lang="en-US" sz="1600" b="0">
                          <a:effectLst/>
                          <a:latin typeface="Times New Roman" pitchFamily="18" charset="0"/>
                          <a:cs typeface="Times New Roman" pitchFamily="18" charset="0"/>
                        </a:rPr>
                        <a:t>Flexibility to change in waterfall model is Difficult.</a:t>
                      </a:r>
                    </a:p>
                  </a:txBody>
                  <a:tcPr marL="133350" marR="133350" marT="66675" marB="66675" anchor="ctr"/>
                </a:tc>
                <a:tc>
                  <a:txBody>
                    <a:bodyPr/>
                    <a:lstStyle/>
                    <a:p>
                      <a:pPr algn="l" fontAlgn="base"/>
                      <a:r>
                        <a:rPr lang="en-US" sz="1600" b="0" dirty="0">
                          <a:effectLst/>
                          <a:latin typeface="Times New Roman" pitchFamily="18" charset="0"/>
                          <a:cs typeface="Times New Roman" pitchFamily="18" charset="0"/>
                        </a:rPr>
                        <a:t>Flexibility to change in incremental model is Easy.</a:t>
                      </a:r>
                    </a:p>
                  </a:txBody>
                  <a:tcPr marL="133350" marR="133350" marT="66675" marB="66675" anchor="ct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39</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347555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900" b="1" dirty="0">
                <a:latin typeface="Times New Roman" pitchFamily="18" charset="0"/>
                <a:cs typeface="Times New Roman" pitchFamily="18" charset="0"/>
              </a:rPr>
              <a:t>COURSE </a:t>
            </a:r>
            <a:r>
              <a:rPr lang="en-US" sz="1900" b="1" dirty="0" smtClean="0">
                <a:latin typeface="Times New Roman" pitchFamily="18" charset="0"/>
                <a:cs typeface="Times New Roman" pitchFamily="18" charset="0"/>
              </a:rPr>
              <a:t>OUTCOME</a:t>
            </a:r>
            <a:r>
              <a:rPr lang="en-US" sz="1900" b="1" dirty="0">
                <a:latin typeface="Times New Roman" pitchFamily="18" charset="0"/>
                <a:cs typeface="Times New Roman" pitchFamily="18" charset="0"/>
              </a:rPr>
              <a:t> </a:t>
            </a:r>
            <a:endParaRPr lang="en-US" sz="1900" b="1" dirty="0" smtClean="0">
              <a:latin typeface="Times New Roman" pitchFamily="18" charset="0"/>
              <a:cs typeface="Times New Roman" pitchFamily="18" charset="0"/>
            </a:endParaRPr>
          </a:p>
          <a:p>
            <a:pPr marL="109728" indent="0" algn="ctr">
              <a:buNone/>
            </a:pPr>
            <a:endParaRPr lang="en-US" sz="1900" dirty="0">
              <a:latin typeface="Times New Roman" pitchFamily="18" charset="0"/>
              <a:cs typeface="Times New Roman" pitchFamily="18" charset="0"/>
            </a:endParaRPr>
          </a:p>
          <a:p>
            <a:r>
              <a:rPr lang="en-US" sz="1900" b="1" dirty="0">
                <a:latin typeface="Times New Roman" pitchFamily="18" charset="0"/>
                <a:cs typeface="Times New Roman" pitchFamily="18" charset="0"/>
              </a:rPr>
              <a:t>CO1</a:t>
            </a:r>
            <a:r>
              <a:rPr lang="en-US" sz="1900" dirty="0">
                <a:latin typeface="Times New Roman" pitchFamily="18" charset="0"/>
                <a:cs typeface="Times New Roman" pitchFamily="18" charset="0"/>
              </a:rPr>
              <a:t> Select appropriate Software Development Lifecycle Model for a given requirement.</a:t>
            </a:r>
          </a:p>
          <a:p>
            <a:r>
              <a:rPr lang="en-US" sz="1900" b="1" dirty="0">
                <a:latin typeface="Times New Roman" pitchFamily="18" charset="0"/>
                <a:cs typeface="Times New Roman" pitchFamily="18" charset="0"/>
              </a:rPr>
              <a:t>CO2</a:t>
            </a:r>
            <a:r>
              <a:rPr lang="en-US" sz="1900" dirty="0">
                <a:latin typeface="Times New Roman" pitchFamily="18" charset="0"/>
                <a:cs typeface="Times New Roman" pitchFamily="18" charset="0"/>
              </a:rPr>
              <a:t> Comprehend various Functional and Non-Functional Requirements.</a:t>
            </a:r>
          </a:p>
          <a:p>
            <a:r>
              <a:rPr lang="en-US" sz="1900" b="1" dirty="0">
                <a:latin typeface="Times New Roman" pitchFamily="18" charset="0"/>
                <a:cs typeface="Times New Roman" pitchFamily="18" charset="0"/>
              </a:rPr>
              <a:t>CO3</a:t>
            </a:r>
            <a:r>
              <a:rPr lang="en-US" sz="1900" dirty="0">
                <a:latin typeface="Times New Roman" pitchFamily="18" charset="0"/>
                <a:cs typeface="Times New Roman" pitchFamily="18" charset="0"/>
              </a:rPr>
              <a:t> Create User Interface using Design concepts.</a:t>
            </a:r>
          </a:p>
          <a:p>
            <a:r>
              <a:rPr lang="en-US" sz="1900" b="1" dirty="0">
                <a:latin typeface="Times New Roman" pitchFamily="18" charset="0"/>
                <a:cs typeface="Times New Roman" pitchFamily="18" charset="0"/>
              </a:rPr>
              <a:t>CO4</a:t>
            </a:r>
            <a:r>
              <a:rPr lang="en-US" sz="1900" dirty="0">
                <a:latin typeface="Times New Roman" pitchFamily="18" charset="0"/>
                <a:cs typeface="Times New Roman" pitchFamily="18" charset="0"/>
              </a:rPr>
              <a:t> Generate Test cases for the  developed Code.</a:t>
            </a:r>
          </a:p>
          <a:p>
            <a:r>
              <a:rPr lang="en-US" sz="1900" b="1" dirty="0">
                <a:latin typeface="Times New Roman" pitchFamily="18" charset="0"/>
                <a:cs typeface="Times New Roman" pitchFamily="18" charset="0"/>
              </a:rPr>
              <a:t>CO5</a:t>
            </a:r>
            <a:r>
              <a:rPr lang="en-US" sz="1900" dirty="0">
                <a:latin typeface="Times New Roman" pitchFamily="18" charset="0"/>
                <a:cs typeface="Times New Roman" pitchFamily="18" charset="0"/>
              </a:rPr>
              <a:t> Estimate Cost &amp; Maintenance of the Project.</a:t>
            </a:r>
          </a:p>
          <a:p>
            <a:r>
              <a:rPr lang="en-US" sz="1900" b="1" dirty="0">
                <a:latin typeface="Times New Roman" pitchFamily="18" charset="0"/>
                <a:cs typeface="Times New Roman" pitchFamily="18" charset="0"/>
              </a:rPr>
              <a:t>CO6</a:t>
            </a:r>
            <a:r>
              <a:rPr lang="en-US" sz="1900" dirty="0">
                <a:latin typeface="Times New Roman" pitchFamily="18" charset="0"/>
                <a:cs typeface="Times New Roman" pitchFamily="18" charset="0"/>
              </a:rPr>
              <a:t> Generate an overall plan for a specific application development.</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4</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5760231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451433428"/>
              </p:ext>
            </p:extLst>
          </p:nvPr>
        </p:nvGraphicFramePr>
        <p:xfrm>
          <a:off x="457200" y="1600200"/>
          <a:ext cx="8229600" cy="2477770"/>
        </p:xfrm>
        <a:graphic>
          <a:graphicData uri="http://schemas.openxmlformats.org/drawingml/2006/table">
            <a:tbl>
              <a:tblPr firstRow="1" bandRow="1">
                <a:tableStyleId>{5C22544A-7EE6-4342-B048-85BDC9FD1C3A}</a:tableStyleId>
              </a:tblPr>
              <a:tblGrid>
                <a:gridCol w="685800"/>
                <a:gridCol w="3429000"/>
                <a:gridCol w="4114800"/>
              </a:tblGrid>
              <a:tr h="370840">
                <a:tc>
                  <a:txBody>
                    <a:bodyPr/>
                    <a:lstStyle/>
                    <a:p>
                      <a:r>
                        <a:rPr lang="en-US" dirty="0" err="1" smtClean="0">
                          <a:latin typeface="Times New Roman" pitchFamily="18" charset="0"/>
                          <a:cs typeface="Times New Roman" pitchFamily="18" charset="0"/>
                        </a:rPr>
                        <a:t>S.No</a:t>
                      </a:r>
                      <a:endParaRPr lang="en-US" dirty="0">
                        <a:latin typeface="Times New Roman" pitchFamily="18" charset="0"/>
                        <a:cs typeface="Times New Roman" pitchFamily="18" charset="0"/>
                      </a:endParaRPr>
                    </a:p>
                  </a:txBody>
                  <a:tcPr/>
                </a:tc>
                <a:tc>
                  <a:txBody>
                    <a:bodyPr/>
                    <a:lstStyle/>
                    <a:p>
                      <a:pPr algn="ctr" fontAlgn="base"/>
                      <a:r>
                        <a:rPr lang="en-US" b="1" cap="all" dirty="0">
                          <a:solidFill>
                            <a:schemeClr val="bg1"/>
                          </a:solidFill>
                          <a:effectLst/>
                        </a:rPr>
                        <a:t>WATERFALL MODEL</a:t>
                      </a:r>
                    </a:p>
                  </a:txBody>
                  <a:tcPr marL="76200" marR="76200" marT="76200" marB="76200" anchor="ctr"/>
                </a:tc>
                <a:tc>
                  <a:txBody>
                    <a:bodyPr/>
                    <a:lstStyle/>
                    <a:p>
                      <a:pPr algn="ctr" fontAlgn="base"/>
                      <a:r>
                        <a:rPr lang="en-US" b="1" cap="all" dirty="0">
                          <a:solidFill>
                            <a:schemeClr val="bg1"/>
                          </a:solidFill>
                          <a:effectLst/>
                        </a:rPr>
                        <a:t>INCREMENTAL MODEL</a:t>
                      </a:r>
                    </a:p>
                  </a:txBody>
                  <a:tcPr marL="76200" marR="76200" marT="76200" marB="76200" anchor="ctr"/>
                </a:tc>
              </a:tr>
              <a:tr h="370840">
                <a:tc>
                  <a:txBody>
                    <a:bodyPr/>
                    <a:lstStyle/>
                    <a:p>
                      <a:r>
                        <a:rPr lang="en-US" sz="1400" dirty="0" smtClean="0">
                          <a:latin typeface="Times New Roman" pitchFamily="18" charset="0"/>
                          <a:cs typeface="Times New Roman" pitchFamily="18" charset="0"/>
                        </a:rPr>
                        <a:t>7</a:t>
                      </a:r>
                      <a:endParaRPr lang="en-US" sz="1400" dirty="0">
                        <a:latin typeface="Times New Roman" pitchFamily="18" charset="0"/>
                        <a:cs typeface="Times New Roman" pitchFamily="18" charset="0"/>
                      </a:endParaRPr>
                    </a:p>
                  </a:txBody>
                  <a:tcPr/>
                </a:tc>
                <a:tc>
                  <a:txBody>
                    <a:bodyPr/>
                    <a:lstStyle/>
                    <a:p>
                      <a:pPr algn="l" fontAlgn="base"/>
                      <a:r>
                        <a:rPr lang="en-US" sz="1400" b="0" dirty="0">
                          <a:effectLst/>
                          <a:latin typeface="Times New Roman" pitchFamily="18" charset="0"/>
                          <a:cs typeface="Times New Roman" pitchFamily="18" charset="0"/>
                        </a:rPr>
                        <a:t>Returning to previous stage/phase in waterfall model is not possible.</a:t>
                      </a:r>
                    </a:p>
                  </a:txBody>
                  <a:tcPr marL="133350" marR="133350" marT="66675" marB="66675" anchor="ctr"/>
                </a:tc>
                <a:tc>
                  <a:txBody>
                    <a:bodyPr/>
                    <a:lstStyle/>
                    <a:p>
                      <a:pPr algn="l" fontAlgn="base"/>
                      <a:r>
                        <a:rPr lang="en-US" sz="1400" b="0">
                          <a:effectLst/>
                          <a:latin typeface="Times New Roman" pitchFamily="18" charset="0"/>
                          <a:cs typeface="Times New Roman" pitchFamily="18" charset="0"/>
                        </a:rPr>
                        <a:t>Returning to previous stage/phase in incremental model is possible.</a:t>
                      </a:r>
                    </a:p>
                  </a:txBody>
                  <a:tcPr marL="133350" marR="133350" marT="66675" marB="66675" anchor="ctr"/>
                </a:tc>
              </a:tr>
              <a:tr h="370840">
                <a:tc>
                  <a:txBody>
                    <a:bodyPr/>
                    <a:lstStyle/>
                    <a:p>
                      <a:r>
                        <a:rPr lang="en-US" sz="1400" dirty="0" smtClean="0">
                          <a:latin typeface="Times New Roman" pitchFamily="18" charset="0"/>
                          <a:cs typeface="Times New Roman" pitchFamily="18" charset="0"/>
                        </a:rPr>
                        <a:t>8</a:t>
                      </a:r>
                      <a:endParaRPr lang="en-US" sz="1400" dirty="0">
                        <a:latin typeface="Times New Roman" pitchFamily="18" charset="0"/>
                        <a:cs typeface="Times New Roman" pitchFamily="18" charset="0"/>
                      </a:endParaRPr>
                    </a:p>
                  </a:txBody>
                  <a:tcPr/>
                </a:tc>
                <a:tc>
                  <a:txBody>
                    <a:bodyPr/>
                    <a:lstStyle/>
                    <a:p>
                      <a:pPr algn="l" fontAlgn="base"/>
                      <a:r>
                        <a:rPr lang="en-US" sz="1400" b="0">
                          <a:effectLst/>
                          <a:latin typeface="Times New Roman" pitchFamily="18" charset="0"/>
                          <a:cs typeface="Times New Roman" pitchFamily="18" charset="0"/>
                        </a:rPr>
                        <a:t>In waterfall model large team is required.</a:t>
                      </a:r>
                    </a:p>
                  </a:txBody>
                  <a:tcPr marL="133350" marR="133350" marT="66675" marB="66675" anchor="ctr"/>
                </a:tc>
                <a:tc>
                  <a:txBody>
                    <a:bodyPr/>
                    <a:lstStyle/>
                    <a:p>
                      <a:pPr algn="l" fontAlgn="base"/>
                      <a:r>
                        <a:rPr lang="en-US" sz="1400" b="0">
                          <a:effectLst/>
                          <a:latin typeface="Times New Roman" pitchFamily="18" charset="0"/>
                          <a:cs typeface="Times New Roman" pitchFamily="18" charset="0"/>
                        </a:rPr>
                        <a:t>In incremental model large team is not required.</a:t>
                      </a:r>
                    </a:p>
                  </a:txBody>
                  <a:tcPr marL="133350" marR="133350" marT="66675" marB="66675" anchor="ctr"/>
                </a:tc>
              </a:tr>
              <a:tr h="370840">
                <a:tc>
                  <a:txBody>
                    <a:bodyPr/>
                    <a:lstStyle/>
                    <a:p>
                      <a:r>
                        <a:rPr lang="en-US" sz="1400" dirty="0" smtClean="0">
                          <a:latin typeface="Times New Roman" pitchFamily="18" charset="0"/>
                          <a:cs typeface="Times New Roman" pitchFamily="18" charset="0"/>
                        </a:rPr>
                        <a:t>9</a:t>
                      </a:r>
                      <a:endParaRPr lang="en-US" sz="1400" dirty="0">
                        <a:latin typeface="Times New Roman" pitchFamily="18" charset="0"/>
                        <a:cs typeface="Times New Roman" pitchFamily="18" charset="0"/>
                      </a:endParaRPr>
                    </a:p>
                  </a:txBody>
                  <a:tcPr/>
                </a:tc>
                <a:tc>
                  <a:txBody>
                    <a:bodyPr/>
                    <a:lstStyle/>
                    <a:p>
                      <a:pPr algn="l" fontAlgn="base"/>
                      <a:r>
                        <a:rPr lang="en-US" sz="1400" b="0">
                          <a:effectLst/>
                          <a:latin typeface="Times New Roman" pitchFamily="18" charset="0"/>
                          <a:cs typeface="Times New Roman" pitchFamily="18" charset="0"/>
                        </a:rPr>
                        <a:t>In waterfall model overlapping of phases is not possible.</a:t>
                      </a:r>
                    </a:p>
                  </a:txBody>
                  <a:tcPr marL="133350" marR="133350" marT="66675" marB="66675" anchor="ctr"/>
                </a:tc>
                <a:tc>
                  <a:txBody>
                    <a:bodyPr/>
                    <a:lstStyle/>
                    <a:p>
                      <a:pPr algn="l" fontAlgn="base"/>
                      <a:r>
                        <a:rPr lang="en-US" sz="1400" b="0">
                          <a:effectLst/>
                          <a:latin typeface="Times New Roman" pitchFamily="18" charset="0"/>
                          <a:cs typeface="Times New Roman" pitchFamily="18" charset="0"/>
                        </a:rPr>
                        <a:t>In incremental model overlapping of phases is possible.</a:t>
                      </a:r>
                    </a:p>
                  </a:txBody>
                  <a:tcPr marL="133350" marR="133350" marT="66675" marB="66675" anchor="ctr"/>
                </a:tc>
              </a:tr>
              <a:tr h="370840">
                <a:tc>
                  <a:txBody>
                    <a:bodyPr/>
                    <a:lstStyle/>
                    <a:p>
                      <a:r>
                        <a:rPr lang="en-US" sz="1400" dirty="0" smtClean="0">
                          <a:latin typeface="Times New Roman" pitchFamily="18" charset="0"/>
                          <a:cs typeface="Times New Roman" pitchFamily="18" charset="0"/>
                        </a:rPr>
                        <a:t>10</a:t>
                      </a:r>
                      <a:endParaRPr lang="en-US" sz="1400" dirty="0">
                        <a:latin typeface="Times New Roman" pitchFamily="18" charset="0"/>
                        <a:cs typeface="Times New Roman" pitchFamily="18" charset="0"/>
                      </a:endParaRPr>
                    </a:p>
                  </a:txBody>
                  <a:tcPr/>
                </a:tc>
                <a:tc>
                  <a:txBody>
                    <a:bodyPr/>
                    <a:lstStyle/>
                    <a:p>
                      <a:pPr algn="l" fontAlgn="base"/>
                      <a:r>
                        <a:rPr lang="en-US" sz="1400" b="0">
                          <a:effectLst/>
                          <a:latin typeface="Times New Roman" pitchFamily="18" charset="0"/>
                          <a:cs typeface="Times New Roman" pitchFamily="18" charset="0"/>
                        </a:rPr>
                        <a:t>There is only one cycle in waterfall model.</a:t>
                      </a:r>
                    </a:p>
                  </a:txBody>
                  <a:tcPr marL="133350" marR="133350" marT="66675" marB="66675" anchor="ctr"/>
                </a:tc>
                <a:tc>
                  <a:txBody>
                    <a:bodyPr/>
                    <a:lstStyle/>
                    <a:p>
                      <a:pPr algn="l" fontAlgn="base"/>
                      <a:r>
                        <a:rPr lang="en-US" sz="1400" b="0" dirty="0">
                          <a:effectLst/>
                          <a:latin typeface="Times New Roman" pitchFamily="18" charset="0"/>
                          <a:cs typeface="Times New Roman" pitchFamily="18" charset="0"/>
                        </a:rPr>
                        <a:t>There is multiple development cycles take place in incremental model</a:t>
                      </a:r>
                    </a:p>
                  </a:txBody>
                  <a:tcPr marL="133350" marR="133350" marT="66675" marB="66675" anchor="ct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40</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038600"/>
            <a:ext cx="3810000" cy="207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841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800" b="1" dirty="0">
                <a:latin typeface="Times New Roman" pitchFamily="18" charset="0"/>
                <a:cs typeface="Times New Roman" pitchFamily="18" charset="0"/>
              </a:rPr>
              <a:t>Spiral Model</a:t>
            </a:r>
            <a:endParaRPr lang="en-US" sz="1800" b="1"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spiral model is a risk-driven process model. </a:t>
            </a:r>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spiral model is a combination of sequential and prototype models.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model is best used for large projects which involve continuous enhancements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There are specific activities that are done in one iteration (spiral) where the output is a small prototype of the large software</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same activities are then repeated for all the spirals until the entire software is built.</a:t>
            </a:r>
          </a:p>
        </p:txBody>
      </p:sp>
      <p:sp>
        <p:nvSpPr>
          <p:cNvPr id="3" name="Title 2"/>
          <p:cNvSpPr>
            <a:spLocks noGrp="1"/>
          </p:cNvSpPr>
          <p:nvPr>
            <p:ph type="title" idx="4294967295"/>
          </p:nvPr>
        </p:nvSpPr>
        <p:spPr>
          <a:xfrm>
            <a:off x="461173" y="228600"/>
            <a:ext cx="8229600" cy="990600"/>
          </a:xfrm>
        </p:spPr>
        <p:txBody>
          <a:bodyPr>
            <a:normAutofit fontScale="90000"/>
          </a:bodyPr>
          <a:lstStyle/>
          <a:p>
            <a:pPr algn="ctr"/>
            <a:r>
              <a:rPr lang="en-US" dirty="0">
                <a:effectLst/>
              </a:rPr>
              <a:t/>
            </a:r>
            <a:br>
              <a:rPr lang="en-US" dirty="0">
                <a:effectLst/>
              </a:rPr>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41</a:t>
            </a:fld>
            <a:endParaRPr lang="en-US"/>
          </a:p>
        </p:txBody>
      </p:sp>
    </p:spTree>
    <p:extLst>
      <p:ext uri="{BB962C8B-B14F-4D97-AF65-F5344CB8AC3E}">
        <p14:creationId xmlns:p14="http://schemas.microsoft.com/office/powerpoint/2010/main" val="1976569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4" name="Content Placeholder 3"/>
          <p:cNvPicPr>
            <a:picLocks noGrp="1"/>
          </p:cNvPicPr>
          <p:nvPr>
            <p:ph idx="1"/>
          </p:nvPr>
        </p:nvPicPr>
        <p:blipFill>
          <a:blip r:embed="rId2"/>
          <a:stretch>
            <a:fillRect/>
          </a:stretch>
        </p:blipFill>
        <p:spPr>
          <a:xfrm>
            <a:off x="990600" y="1586706"/>
            <a:ext cx="7543800" cy="4314825"/>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42</a:t>
            </a:fld>
            <a:endParaRPr lang="en-US"/>
          </a:p>
        </p:txBody>
      </p:sp>
    </p:spTree>
    <p:extLst>
      <p:ext uri="{BB962C8B-B14F-4D97-AF65-F5344CB8AC3E}">
        <p14:creationId xmlns:p14="http://schemas.microsoft.com/office/powerpoint/2010/main" val="1687768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43</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4493"/>
            <a:ext cx="5857875" cy="428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431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274638"/>
            <a:ext cx="8229600" cy="868362"/>
          </a:xfrm>
        </p:spPr>
        <p:txBody>
          <a:bodyPr/>
          <a:lstStyle/>
          <a:p>
            <a:endParaRPr lang="en-US" dirty="0"/>
          </a:p>
        </p:txBody>
      </p:sp>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44</a:t>
            </a:fld>
            <a:endParaRPr lang="en-US"/>
          </a:p>
        </p:txBody>
      </p:sp>
      <p:sp>
        <p:nvSpPr>
          <p:cNvPr id="6" name="Content Placeholder 5"/>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239000" cy="386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9745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600" b="1" dirty="0">
                <a:latin typeface="Times New Roman" pitchFamily="18" charset="0"/>
                <a:cs typeface="Times New Roman" pitchFamily="18" charset="0"/>
              </a:rPr>
              <a:t>Pictorial Representation </a:t>
            </a:r>
            <a:r>
              <a:rPr lang="en-US" sz="1600" b="1" dirty="0" smtClean="0">
                <a:latin typeface="Times New Roman" pitchFamily="18" charset="0"/>
                <a:cs typeface="Times New Roman" pitchFamily="18" charset="0"/>
              </a:rPr>
              <a:t>of </a:t>
            </a:r>
            <a:r>
              <a:rPr lang="en-US" sz="1600" b="1" dirty="0">
                <a:latin typeface="Times New Roman" pitchFamily="18" charset="0"/>
                <a:cs typeface="Times New Roman" pitchFamily="18" charset="0"/>
              </a:rPr>
              <a:t>SDLC Spiral </a:t>
            </a:r>
            <a:r>
              <a:rPr lang="en-US" sz="1600" b="1" dirty="0" smtClean="0">
                <a:latin typeface="Times New Roman" pitchFamily="18" charset="0"/>
                <a:cs typeface="Times New Roman" pitchFamily="18" charset="0"/>
              </a:rPr>
              <a:t>Model</a:t>
            </a:r>
          </a:p>
          <a:p>
            <a:pPr marL="109728" indent="0">
              <a:buNone/>
            </a:pPr>
            <a:endParaRPr lang="en-US" sz="1800" dirty="0" smtClean="0"/>
          </a:p>
          <a:p>
            <a:pPr marL="109728" indent="0">
              <a:buNone/>
            </a:pPr>
            <a:endParaRPr lang="en-US" sz="1800" dirty="0"/>
          </a:p>
          <a:p>
            <a:pPr marL="109728" indent="0">
              <a:buNone/>
            </a:pPr>
            <a:endParaRPr lang="en-US" sz="1800" dirty="0" smtClean="0"/>
          </a:p>
          <a:p>
            <a:pPr marL="109728" indent="0">
              <a:buNone/>
            </a:pPr>
            <a:endParaRPr lang="en-US" sz="1800" dirty="0"/>
          </a:p>
          <a:p>
            <a:pPr marL="109728" indent="0">
              <a:buNone/>
            </a:pPr>
            <a:endParaRPr lang="en-US" sz="1800" dirty="0" smtClean="0"/>
          </a:p>
          <a:p>
            <a:pPr marL="109728" indent="0">
              <a:buNone/>
            </a:pPr>
            <a:endParaRPr lang="en-US" sz="1800" dirty="0"/>
          </a:p>
          <a:p>
            <a:pPr marL="109728" indent="0">
              <a:buNone/>
            </a:pPr>
            <a:endParaRPr lang="en-US" sz="1400" dirty="0" smtClean="0">
              <a:latin typeface="Times New Roman" pitchFamily="18" charset="0"/>
              <a:cs typeface="Times New Roman" pitchFamily="18" charset="0"/>
            </a:endParaRPr>
          </a:p>
          <a:p>
            <a:pPr marL="109728" indent="0">
              <a:buNone/>
            </a:pPr>
            <a:endParaRPr lang="en-US" sz="1400" dirty="0">
              <a:latin typeface="Times New Roman" pitchFamily="18" charset="0"/>
              <a:cs typeface="Times New Roman" pitchFamily="18" charset="0"/>
            </a:endParaRPr>
          </a:p>
          <a:p>
            <a:pPr marL="109728" indent="0">
              <a:buNone/>
            </a:pPr>
            <a:endParaRPr lang="en-US" sz="1400" dirty="0" smtClean="0">
              <a:latin typeface="Times New Roman" pitchFamily="18" charset="0"/>
              <a:cs typeface="Times New Roman" pitchFamily="18" charset="0"/>
            </a:endParaRPr>
          </a:p>
          <a:p>
            <a:pPr marL="109728" indent="0" algn="just">
              <a:buNone/>
            </a:pPr>
            <a:r>
              <a:rPr lang="en-US" sz="1400" dirty="0" smtClean="0">
                <a:latin typeface="Times New Roman" pitchFamily="18" charset="0"/>
                <a:cs typeface="Times New Roman" pitchFamily="18" charset="0"/>
              </a:rPr>
              <a:t>Different </a:t>
            </a:r>
            <a:r>
              <a:rPr lang="en-US" sz="1400" dirty="0">
                <a:latin typeface="Times New Roman" pitchFamily="18" charset="0"/>
                <a:cs typeface="Times New Roman" pitchFamily="18" charset="0"/>
              </a:rPr>
              <a:t>colors represent different spiral or iteration. For </a:t>
            </a:r>
            <a:r>
              <a:rPr lang="en-US" sz="1400" b="1" dirty="0">
                <a:latin typeface="Times New Roman" pitchFamily="18" charset="0"/>
                <a:cs typeface="Times New Roman" pitchFamily="18" charset="0"/>
              </a:rPr>
              <a:t>first iteration</a:t>
            </a:r>
            <a:r>
              <a:rPr lang="en-US" sz="1400" dirty="0">
                <a:latin typeface="Times New Roman" pitchFamily="18" charset="0"/>
                <a:cs typeface="Times New Roman" pitchFamily="18" charset="0"/>
              </a:rPr>
              <a:t>, represented in </a:t>
            </a:r>
            <a:r>
              <a:rPr lang="en-US" sz="1400" b="1" dirty="0">
                <a:latin typeface="Times New Roman" pitchFamily="18" charset="0"/>
                <a:cs typeface="Times New Roman" pitchFamily="18" charset="0"/>
              </a:rPr>
              <a:t>brown color </a:t>
            </a:r>
            <a:r>
              <a:rPr lang="en-US" sz="1400" dirty="0">
                <a:latin typeface="Times New Roman" pitchFamily="18" charset="0"/>
                <a:cs typeface="Times New Roman" pitchFamily="18" charset="0"/>
              </a:rPr>
              <a:t>, all the 4 activities (Planning, risk analysis, engineering and evaluation) are performed. After the evaluation phase is over for the first iteration (spiral), second iteration (spiral) starts The </a:t>
            </a:r>
            <a:r>
              <a:rPr lang="en-US" sz="1400" b="1" dirty="0">
                <a:latin typeface="Times New Roman" pitchFamily="18" charset="0"/>
                <a:cs typeface="Times New Roman" pitchFamily="18" charset="0"/>
              </a:rPr>
              <a:t>second iteration</a:t>
            </a:r>
            <a:r>
              <a:rPr lang="en-US" sz="1400" dirty="0">
                <a:latin typeface="Times New Roman" pitchFamily="18" charset="0"/>
                <a:cs typeface="Times New Roman" pitchFamily="18" charset="0"/>
              </a:rPr>
              <a:t>, which is represented in </a:t>
            </a:r>
            <a:r>
              <a:rPr lang="en-US" sz="1400" b="1" dirty="0">
                <a:latin typeface="Times New Roman" pitchFamily="18" charset="0"/>
                <a:cs typeface="Times New Roman" pitchFamily="18" charset="0"/>
              </a:rPr>
              <a:t>orange color</a:t>
            </a:r>
            <a:r>
              <a:rPr lang="en-US" sz="1400" dirty="0">
                <a:latin typeface="Times New Roman" pitchFamily="18" charset="0"/>
                <a:cs typeface="Times New Roman" pitchFamily="18" charset="0"/>
              </a:rPr>
              <a:t>, here again all the 4 activities (Planning, risk analysis, engineering and evaluation) are performed. In a similar way, </a:t>
            </a:r>
            <a:r>
              <a:rPr lang="en-US" sz="1400" b="1" dirty="0">
                <a:latin typeface="Times New Roman" pitchFamily="18" charset="0"/>
                <a:cs typeface="Times New Roman" pitchFamily="18" charset="0"/>
              </a:rPr>
              <a:t>third iteration </a:t>
            </a:r>
            <a:r>
              <a:rPr lang="en-US" sz="1400" dirty="0">
                <a:latin typeface="Times New Roman" pitchFamily="18" charset="0"/>
                <a:cs typeface="Times New Roman" pitchFamily="18" charset="0"/>
              </a:rPr>
              <a:t>is done shown in </a:t>
            </a:r>
            <a:r>
              <a:rPr lang="en-US" sz="1400" b="1" dirty="0">
                <a:latin typeface="Times New Roman" pitchFamily="18" charset="0"/>
                <a:cs typeface="Times New Roman" pitchFamily="18" charset="0"/>
              </a:rPr>
              <a:t>blue color </a:t>
            </a:r>
            <a:r>
              <a:rPr lang="en-US" sz="1400" dirty="0">
                <a:latin typeface="Times New Roman" pitchFamily="18" charset="0"/>
                <a:cs typeface="Times New Roman" pitchFamily="18" charset="0"/>
              </a:rPr>
              <a:t>and so on the process continues</a:t>
            </a:r>
            <a:endParaRPr lang="en-US" sz="1400" b="1" dirty="0">
              <a:latin typeface="Times New Roman" pitchFamily="18" charset="0"/>
              <a:cs typeface="Times New Roman" pitchFamily="18" charset="0"/>
            </a:endParaRP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45</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828800"/>
            <a:ext cx="4114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242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800" b="1" dirty="0">
                <a:latin typeface="Times New Roman" pitchFamily="18" charset="0"/>
                <a:cs typeface="Times New Roman" pitchFamily="18" charset="0"/>
              </a:rPr>
              <a:t>Use of  Spiral Methodology</a:t>
            </a:r>
            <a:r>
              <a:rPr lang="en-US" sz="1800" b="1" dirty="0" smtClean="0">
                <a:latin typeface="Times New Roman" pitchFamily="18" charset="0"/>
                <a:cs typeface="Times New Roman" pitchFamily="18" charset="0"/>
              </a:rPr>
              <a:t>:</a:t>
            </a:r>
          </a:p>
          <a:p>
            <a:pPr marL="109728" indent="0" algn="just">
              <a:buNone/>
            </a:pPr>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When project is large</a:t>
            </a:r>
          </a:p>
          <a:p>
            <a:pPr lvl="0" algn="just"/>
            <a:r>
              <a:rPr lang="en-US" sz="1800" dirty="0">
                <a:latin typeface="Times New Roman" pitchFamily="18" charset="0"/>
                <a:cs typeface="Times New Roman" pitchFamily="18" charset="0"/>
              </a:rPr>
              <a:t>When releases are required to be frequent</a:t>
            </a:r>
          </a:p>
          <a:p>
            <a:pPr lvl="0" algn="just"/>
            <a:r>
              <a:rPr lang="en-US" sz="1800" dirty="0">
                <a:latin typeface="Times New Roman" pitchFamily="18" charset="0"/>
                <a:cs typeface="Times New Roman" pitchFamily="18" charset="0"/>
              </a:rPr>
              <a:t>When creation of a prototype is applicable</a:t>
            </a:r>
          </a:p>
          <a:p>
            <a:pPr lvl="0" algn="just"/>
            <a:r>
              <a:rPr lang="en-US" sz="1800" dirty="0">
                <a:latin typeface="Times New Roman" pitchFamily="18" charset="0"/>
                <a:cs typeface="Times New Roman" pitchFamily="18" charset="0"/>
              </a:rPr>
              <a:t>When risk and costs evaluation is important</a:t>
            </a:r>
          </a:p>
          <a:p>
            <a:pPr lvl="0" algn="just"/>
            <a:r>
              <a:rPr lang="en-US" sz="1800" dirty="0">
                <a:latin typeface="Times New Roman" pitchFamily="18" charset="0"/>
                <a:cs typeface="Times New Roman" pitchFamily="18" charset="0"/>
              </a:rPr>
              <a:t>For medium to high-risk projects</a:t>
            </a:r>
          </a:p>
          <a:p>
            <a:pPr lvl="0" algn="just"/>
            <a:r>
              <a:rPr lang="en-US" sz="1800" dirty="0">
                <a:latin typeface="Times New Roman" pitchFamily="18" charset="0"/>
                <a:cs typeface="Times New Roman" pitchFamily="18" charset="0"/>
              </a:rPr>
              <a:t>When requirements are unclear and complex</a:t>
            </a:r>
          </a:p>
          <a:p>
            <a:pPr lvl="0" algn="just"/>
            <a:r>
              <a:rPr lang="en-US" sz="1800" dirty="0">
                <a:latin typeface="Times New Roman" pitchFamily="18" charset="0"/>
                <a:cs typeface="Times New Roman" pitchFamily="18" charset="0"/>
              </a:rPr>
              <a:t>When changes may require at any time</a:t>
            </a:r>
          </a:p>
          <a:p>
            <a:pPr lvl="0" algn="just"/>
            <a:r>
              <a:rPr lang="en-US" sz="1800" dirty="0">
                <a:latin typeface="Times New Roman" pitchFamily="18" charset="0"/>
                <a:cs typeface="Times New Roman" pitchFamily="18" charset="0"/>
              </a:rPr>
              <a:t>When long term project commitment is not feasible due to changes in economic priorities</a:t>
            </a:r>
          </a:p>
          <a:p>
            <a:pPr algn="just"/>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46</a:t>
            </a:fld>
            <a:endParaRPr lang="en-US"/>
          </a:p>
        </p:txBody>
      </p:sp>
    </p:spTree>
    <p:extLst>
      <p:ext uri="{BB962C8B-B14F-4D97-AF65-F5344CB8AC3E}">
        <p14:creationId xmlns:p14="http://schemas.microsoft.com/office/powerpoint/2010/main" val="30556410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endParaRPr lang="en-US" dirty="0"/>
          </a:p>
        </p:txBody>
      </p:sp>
      <p:pic>
        <p:nvPicPr>
          <p:cNvPr id="4" name="Content Placeholder 3"/>
          <p:cNvPicPr>
            <a:picLocks noGrp="1"/>
          </p:cNvPicPr>
          <p:nvPr>
            <p:ph idx="1"/>
          </p:nvPr>
        </p:nvPicPr>
        <p:blipFill>
          <a:blip r:embed="rId2"/>
          <a:stretch>
            <a:fillRect/>
          </a:stretch>
        </p:blipFill>
        <p:spPr>
          <a:xfrm>
            <a:off x="838200" y="1481138"/>
            <a:ext cx="7620000" cy="4525962"/>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47</a:t>
            </a:fld>
            <a:endParaRPr lang="en-US"/>
          </a:p>
        </p:txBody>
      </p:sp>
    </p:spTree>
    <p:extLst>
      <p:ext uri="{BB962C8B-B14F-4D97-AF65-F5344CB8AC3E}">
        <p14:creationId xmlns:p14="http://schemas.microsoft.com/office/powerpoint/2010/main" val="13845752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gn="ctr"/>
            <a:endParaRPr lang="en-US" sz="1800" b="1" dirty="0" smtClean="0">
              <a:latin typeface="Times New Roman" pitchFamily="18" charset="0"/>
              <a:cs typeface="Times New Roman" pitchFamily="18" charset="0"/>
            </a:endParaRPr>
          </a:p>
          <a:p>
            <a:pPr marL="109728" indent="0" algn="ctr">
              <a:buNone/>
            </a:pPr>
            <a:r>
              <a:rPr lang="en-US" sz="1800" b="1" dirty="0">
                <a:latin typeface="Times New Roman" pitchFamily="18" charset="0"/>
                <a:cs typeface="Times New Roman" pitchFamily="18" charset="0"/>
              </a:rPr>
              <a:t>Software Prototyping </a:t>
            </a:r>
            <a:r>
              <a:rPr lang="en-US" sz="1800" b="1" dirty="0" smtClean="0">
                <a:latin typeface="Times New Roman" pitchFamily="18" charset="0"/>
                <a:cs typeface="Times New Roman" pitchFamily="18" charset="0"/>
              </a:rPr>
              <a:t>Model</a:t>
            </a:r>
          </a:p>
          <a:p>
            <a:pPr marL="109728" indent="0" algn="just">
              <a:buNone/>
            </a:pPr>
            <a:endParaRPr lang="en-US" sz="1800" b="1"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Prototype Model is one of the most popularly used Software Development Life Cycle Models (SDLC models</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This </a:t>
            </a:r>
            <a:r>
              <a:rPr lang="en-US" sz="1900" dirty="0">
                <a:latin typeface="Times New Roman" pitchFamily="18" charset="0"/>
                <a:cs typeface="Times New Roman" pitchFamily="18" charset="0"/>
              </a:rPr>
              <a:t>model is used when the customers do not know the exact project requirements beforehand. </a:t>
            </a:r>
            <a:endParaRPr lang="en-US" sz="1900"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In this model, a prototype of the end product is first developed, tested and refined as per customer feedback repeatedly till a final acceptable prototype is achieved which forms the basis for developing the final product</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In this process model, the system is partially implemented before or during the analysis phase thereby giving the customers an opportunity to see the product early in the life cycle. </a:t>
            </a:r>
            <a:endParaRPr lang="en-US" sz="1900" dirty="0" smtClean="0">
              <a:latin typeface="Times New Roman" pitchFamily="18" charset="0"/>
              <a:cs typeface="Times New Roman" pitchFamily="18" charset="0"/>
            </a:endParaRPr>
          </a:p>
          <a:p>
            <a:pPr marL="109728" indent="0" algn="just">
              <a:buNone/>
            </a:pPr>
            <a:endParaRPr lang="en-US" sz="1900" dirty="0" smtClean="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In this process model, the system is partially implemented before or during the analysis phase thereby giving the customers an opportunity to see the product early in the life cycle. </a:t>
            </a:r>
          </a:p>
        </p:txBody>
      </p:sp>
      <p:sp>
        <p:nvSpPr>
          <p:cNvPr id="3" name="Title 2"/>
          <p:cNvSpPr>
            <a:spLocks noGrp="1"/>
          </p:cNvSpPr>
          <p:nvPr>
            <p:ph type="title" idx="4294967295"/>
          </p:nvPr>
        </p:nvSpPr>
        <p:spPr>
          <a:xfrm>
            <a:off x="461173" y="228600"/>
            <a:ext cx="8229600" cy="990600"/>
          </a:xfrm>
        </p:spPr>
        <p:txBody>
          <a:bodyPr>
            <a:normAutofit/>
          </a:bodyPr>
          <a:lstStyle/>
          <a:p>
            <a:pPr algn="ctr"/>
            <a:r>
              <a:rPr lang="en-US" sz="2800" dirty="0">
                <a:effectLst/>
                <a:latin typeface="Times New Roman" pitchFamily="18" charset="0"/>
                <a:cs typeface="Times New Roman" pitchFamily="18" charset="0"/>
              </a:rPr>
              <a:t/>
            </a:r>
            <a:br>
              <a:rPr lang="en-US" sz="2800" dirty="0">
                <a:effectLst/>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48</a:t>
            </a:fld>
            <a:endParaRPr lang="en-US"/>
          </a:p>
        </p:txBody>
      </p:sp>
    </p:spTree>
    <p:extLst>
      <p:ext uri="{BB962C8B-B14F-4D97-AF65-F5344CB8AC3E}">
        <p14:creationId xmlns:p14="http://schemas.microsoft.com/office/powerpoint/2010/main" val="941903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process starts by interviewing the customers and developing the incomplete high-level paper model.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document is used to build the initial prototype supporting only the basic functionality as desired by the customer.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Once </a:t>
            </a:r>
            <a:r>
              <a:rPr lang="en-US" sz="1600" dirty="0">
                <a:latin typeface="Times New Roman" pitchFamily="18" charset="0"/>
                <a:cs typeface="Times New Roman" pitchFamily="18" charset="0"/>
              </a:rPr>
              <a:t>the customer figures out the problems, the prototype is further refined to eliminate them.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process continues till the user approves the prototype and finds the working model to be satisfactory.</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49</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094977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pPr algn="ctr"/>
            <a:endParaRPr lang="en-US" dirty="0"/>
          </a:p>
        </p:txBody>
      </p:sp>
      <p:sp>
        <p:nvSpPr>
          <p:cNvPr id="5" name="Content Placeholder 4"/>
          <p:cNvSpPr>
            <a:spLocks noGrp="1"/>
          </p:cNvSpPr>
          <p:nvPr>
            <p:ph idx="1"/>
          </p:nvPr>
        </p:nvSpPr>
        <p:spPr/>
        <p:txBody>
          <a:bodyPr/>
          <a:lstStyle/>
          <a:p>
            <a:pPr marL="109728" indent="0" algn="ctr">
              <a:buNone/>
            </a:pPr>
            <a:r>
              <a:rPr lang="en-US" dirty="0" smtClean="0"/>
              <a:t>SYLLABUS</a:t>
            </a:r>
          </a:p>
          <a:p>
            <a:endParaRPr lang="en-US" dirty="0"/>
          </a:p>
          <a:p>
            <a:endParaRPr lang="en-US" dirty="0"/>
          </a:p>
        </p:txBody>
      </p:sp>
      <p:sp>
        <p:nvSpPr>
          <p:cNvPr id="2" name="Footer Placeholder 1"/>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899934-0B4B-49BF-A8A1-22173B2C9DAF}" type="slidenum">
              <a:rPr lang="en-US" smtClean="0"/>
              <a:t>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07469"/>
            <a:ext cx="6600825" cy="7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8678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50</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71628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547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09728" indent="0" algn="just">
              <a:lnSpc>
                <a:spcPct val="150000"/>
              </a:lnSpc>
              <a:buNone/>
            </a:pPr>
            <a:r>
              <a:rPr lang="en-US" sz="1400" b="1" dirty="0">
                <a:latin typeface="Times New Roman" pitchFamily="18" charset="0"/>
                <a:cs typeface="Times New Roman" pitchFamily="18" charset="0"/>
              </a:rPr>
              <a:t>Phases of the Prototyping </a:t>
            </a:r>
            <a:r>
              <a:rPr lang="en-US" sz="1400" b="1" dirty="0" smtClean="0">
                <a:latin typeface="Times New Roman" pitchFamily="18" charset="0"/>
                <a:cs typeface="Times New Roman" pitchFamily="18" charset="0"/>
              </a:rPr>
              <a:t>Model</a:t>
            </a:r>
            <a:endParaRPr lang="en-US" sz="1400" b="1" dirty="0">
              <a:latin typeface="Times New Roman" pitchFamily="18" charset="0"/>
              <a:cs typeface="Times New Roman" pitchFamily="18" charset="0"/>
            </a:endParaRPr>
          </a:p>
          <a:p>
            <a:pPr marL="109728" indent="0" algn="just">
              <a:lnSpc>
                <a:spcPct val="150000"/>
              </a:lnSpc>
              <a:buNone/>
            </a:pPr>
            <a:r>
              <a:rPr lang="en-US" sz="1400" dirty="0">
                <a:latin typeface="Times New Roman" pitchFamily="18" charset="0"/>
                <a:cs typeface="Times New Roman" pitchFamily="18" charset="0"/>
              </a:rPr>
              <a:t>The different phases are as follow</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marL="109728" indent="0" algn="just">
              <a:lnSpc>
                <a:spcPct val="150000"/>
              </a:lnSpc>
              <a:buNone/>
            </a:pPr>
            <a:r>
              <a:rPr lang="en-US" sz="1400" b="1" dirty="0">
                <a:latin typeface="Times New Roman" pitchFamily="18" charset="0"/>
                <a:cs typeface="Times New Roman" pitchFamily="18" charset="0"/>
              </a:rPr>
              <a:t>Communication</a:t>
            </a:r>
            <a:r>
              <a:rPr lang="en-US" sz="1400" dirty="0">
                <a:latin typeface="Times New Roman" pitchFamily="18" charset="0"/>
                <a:cs typeface="Times New Roman" pitchFamily="18" charset="0"/>
              </a:rPr>
              <a:t>: </a:t>
            </a:r>
          </a:p>
          <a:p>
            <a:pPr algn="just">
              <a:lnSpc>
                <a:spcPct val="150000"/>
              </a:lnSpc>
            </a:pPr>
            <a:r>
              <a:rPr lang="en-US" sz="1400" dirty="0" smtClean="0">
                <a:latin typeface="Times New Roman" pitchFamily="18" charset="0"/>
                <a:cs typeface="Times New Roman" pitchFamily="18" charset="0"/>
              </a:rPr>
              <a:t>This </a:t>
            </a:r>
            <a:r>
              <a:rPr lang="en-US" sz="1400" dirty="0">
                <a:latin typeface="Times New Roman" pitchFamily="18" charset="0"/>
                <a:cs typeface="Times New Roman" pitchFamily="18" charset="0"/>
              </a:rPr>
              <a:t>is the phase where the developer and Client set up the meeting and talk about the objectives that need to be achieved for the software</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marL="109728" indent="0" algn="just">
              <a:lnSpc>
                <a:spcPct val="150000"/>
              </a:lnSpc>
              <a:buNone/>
            </a:pPr>
            <a:r>
              <a:rPr lang="en-US" sz="1400" b="1" dirty="0">
                <a:latin typeface="Times New Roman" pitchFamily="18" charset="0"/>
                <a:cs typeface="Times New Roman" pitchFamily="18" charset="0"/>
              </a:rPr>
              <a:t>Design</a:t>
            </a:r>
            <a:r>
              <a:rPr lang="en-US" sz="1400" dirty="0" smtClean="0">
                <a:latin typeface="Times New Roman" pitchFamily="18" charset="0"/>
                <a:cs typeface="Times New Roman" pitchFamily="18" charset="0"/>
              </a:rPr>
              <a:t>:</a:t>
            </a:r>
          </a:p>
          <a:p>
            <a:pPr algn="just">
              <a:lnSpc>
                <a:spcPct val="150000"/>
              </a:lnSpc>
            </a:pP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The design has been done quickly as the requirements are cleared from both ends in providing and receiving end. It is used to construct the prototype</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algn="just">
              <a:lnSpc>
                <a:spcPct val="150000"/>
              </a:lnSpc>
            </a:pP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It includes the important aspects of the software that is input and output but mainly focused on visible aspects than planned activities</a:t>
            </a:r>
            <a:r>
              <a:rPr lang="en-US" sz="1400" dirty="0" smtClean="0">
                <a:latin typeface="Times New Roman" pitchFamily="18" charset="0"/>
                <a:cs typeface="Times New Roman" pitchFamily="18" charset="0"/>
              </a:rPr>
              <a:t>.</a:t>
            </a:r>
          </a:p>
          <a:p>
            <a:pPr marL="109728" indent="0" algn="just">
              <a:lnSpc>
                <a:spcPct val="150000"/>
              </a:lnSpc>
              <a:buNone/>
            </a:pPr>
            <a:r>
              <a:rPr lang="en-US" sz="1400" b="1" dirty="0">
                <a:latin typeface="Times New Roman" pitchFamily="18" charset="0"/>
                <a:cs typeface="Times New Roman" pitchFamily="18" charset="0"/>
              </a:rPr>
              <a:t>Modeling</a:t>
            </a:r>
            <a:r>
              <a:rPr lang="en-US" sz="1400" dirty="0">
                <a:latin typeface="Times New Roman" pitchFamily="18" charset="0"/>
                <a:cs typeface="Times New Roman" pitchFamily="18" charset="0"/>
              </a:rPr>
              <a:t>: </a:t>
            </a:r>
            <a:endParaRPr lang="en-US" sz="1400" dirty="0" smtClean="0">
              <a:latin typeface="Times New Roman" pitchFamily="18" charset="0"/>
              <a:cs typeface="Times New Roman" pitchFamily="18" charset="0"/>
            </a:endParaRPr>
          </a:p>
          <a:p>
            <a:pPr algn="just">
              <a:lnSpc>
                <a:spcPct val="150000"/>
              </a:lnSpc>
            </a:pPr>
            <a:r>
              <a:rPr lang="en-US" sz="1400" dirty="0" smtClean="0">
                <a:latin typeface="Times New Roman" pitchFamily="18" charset="0"/>
                <a:cs typeface="Times New Roman" pitchFamily="18" charset="0"/>
              </a:rPr>
              <a:t>It </a:t>
            </a:r>
            <a:r>
              <a:rPr lang="en-US" sz="1400" dirty="0">
                <a:latin typeface="Times New Roman" pitchFamily="18" charset="0"/>
                <a:cs typeface="Times New Roman" pitchFamily="18" charset="0"/>
              </a:rPr>
              <a:t>provides a better idea of the requirement to develop the software and a better understanding of the software product.</a:t>
            </a:r>
          </a:p>
          <a:p>
            <a:pPr marL="109728" indent="0" algn="just">
              <a:lnSpc>
                <a:spcPct val="150000"/>
              </a:lnSpc>
              <a:buNone/>
            </a:pPr>
            <a:r>
              <a:rPr lang="en-US" sz="1400" dirty="0"/>
              <a:t/>
            </a:r>
            <a:br>
              <a:rPr lang="en-US" sz="1400" dirty="0"/>
            </a:br>
            <a:endParaRPr lang="en-US" sz="1400"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51</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2633875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just">
              <a:buNone/>
            </a:pPr>
            <a:r>
              <a:rPr lang="en-US" sz="1600" b="1" dirty="0">
                <a:latin typeface="Times New Roman" pitchFamily="18" charset="0"/>
                <a:cs typeface="Times New Roman" pitchFamily="18" charset="0"/>
              </a:rPr>
              <a:t>Deployment</a:t>
            </a:r>
            <a:r>
              <a:rPr lang="en-US" sz="1600" dirty="0">
                <a:latin typeface="Times New Roman" pitchFamily="18" charset="0"/>
                <a:cs typeface="Times New Roman" pitchFamily="18" charset="0"/>
              </a:rPr>
              <a:t>: </a:t>
            </a:r>
          </a:p>
          <a:p>
            <a:pPr algn="just"/>
            <a:r>
              <a:rPr lang="en-US" sz="1600" dirty="0" smtClean="0">
                <a:latin typeface="Times New Roman" pitchFamily="18" charset="0"/>
                <a:cs typeface="Times New Roman" pitchFamily="18" charset="0"/>
              </a:rPr>
              <a:t>Before </a:t>
            </a:r>
            <a:r>
              <a:rPr lang="en-US" sz="1600" dirty="0">
                <a:latin typeface="Times New Roman" pitchFamily="18" charset="0"/>
                <a:cs typeface="Times New Roman" pitchFamily="18" charset="0"/>
              </a:rPr>
              <a:t>deployment, the client evaluates the software and if the client is not satisfied then it is refined according to the client’s requirements.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process goes on until the point client requirements do not accomplish.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After </a:t>
            </a:r>
            <a:r>
              <a:rPr lang="en-US" sz="1600" dirty="0">
                <a:latin typeface="Times New Roman" pitchFamily="18" charset="0"/>
                <a:cs typeface="Times New Roman" pitchFamily="18" charset="0"/>
              </a:rPr>
              <a:t>the client’s satisfaction with the product, the product finally deploys to the production environment</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It is thoroughly evaluated and tested, and maintenance i</a:t>
            </a:r>
            <a:r>
              <a:rPr lang="en-US" sz="1600" dirty="0" smtClean="0">
                <a:latin typeface="Times New Roman" pitchFamily="18" charset="0"/>
                <a:cs typeface="Times New Roman" pitchFamily="18" charset="0"/>
              </a:rPr>
              <a:t>s </a:t>
            </a:r>
            <a:r>
              <a:rPr lang="en-US" sz="1600" dirty="0">
                <a:latin typeface="Times New Roman" pitchFamily="18" charset="0"/>
                <a:cs typeface="Times New Roman" pitchFamily="18" charset="0"/>
              </a:rPr>
              <a:t>done on a regular basis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marL="109728" indent="0">
              <a:buNone/>
            </a:pPr>
            <a:r>
              <a:rPr lang="en-US" sz="1600" b="1" dirty="0">
                <a:latin typeface="Times New Roman" pitchFamily="18" charset="0"/>
                <a:cs typeface="Times New Roman" pitchFamily="18" charset="0"/>
              </a:rPr>
              <a:t>The prototype model mainly works at the high end in below format</a:t>
            </a:r>
            <a:r>
              <a:rPr lang="en-US" sz="1600" b="1" dirty="0" smtClean="0">
                <a:latin typeface="Times New Roman" pitchFamily="18" charset="0"/>
                <a:cs typeface="Times New Roman" pitchFamily="18" charset="0"/>
              </a:rPr>
              <a:t>:</a:t>
            </a:r>
          </a:p>
          <a:p>
            <a:pPr marL="109728" indent="0">
              <a:buNone/>
            </a:pPr>
            <a:endParaRPr lang="en-US" sz="1600" b="1" dirty="0">
              <a:latin typeface="Times New Roman" pitchFamily="18" charset="0"/>
              <a:cs typeface="Times New Roman" pitchFamily="18" charset="0"/>
            </a:endParaRPr>
          </a:p>
          <a:p>
            <a:r>
              <a:rPr lang="en-US" sz="1600" dirty="0">
                <a:latin typeface="Times New Roman" pitchFamily="18" charset="0"/>
                <a:cs typeface="Times New Roman" pitchFamily="18" charset="0"/>
              </a:rPr>
              <a:t>Objectives determination.</a:t>
            </a:r>
          </a:p>
          <a:p>
            <a:r>
              <a:rPr lang="en-US" sz="1600" dirty="0">
                <a:latin typeface="Times New Roman" pitchFamily="18" charset="0"/>
                <a:cs typeface="Times New Roman" pitchFamily="18" charset="0"/>
              </a:rPr>
              <a:t>Develop the code.</a:t>
            </a:r>
          </a:p>
          <a:p>
            <a:r>
              <a:rPr lang="en-US" sz="1600" dirty="0">
                <a:latin typeface="Times New Roman" pitchFamily="18" charset="0"/>
                <a:cs typeface="Times New Roman" pitchFamily="18" charset="0"/>
              </a:rPr>
              <a:t>Communication and refine.</a:t>
            </a:r>
          </a:p>
          <a:p>
            <a:r>
              <a:rPr lang="en-US" sz="1600" dirty="0">
                <a:latin typeface="Times New Roman" pitchFamily="18" charset="0"/>
                <a:cs typeface="Times New Roman" pitchFamily="18" charset="0"/>
              </a:rPr>
              <a:t>Demonstrate.</a:t>
            </a:r>
          </a:p>
          <a:p>
            <a:r>
              <a:rPr lang="en-US" sz="1600" dirty="0">
                <a:latin typeface="Times New Roman" pitchFamily="18" charset="0"/>
                <a:cs typeface="Times New Roman" pitchFamily="18" charset="0"/>
              </a:rPr>
              <a:t>Test.</a:t>
            </a:r>
          </a:p>
          <a:p>
            <a:r>
              <a:rPr lang="en-US" sz="1600" dirty="0">
                <a:latin typeface="Times New Roman" pitchFamily="18" charset="0"/>
                <a:cs typeface="Times New Roman" pitchFamily="18" charset="0"/>
              </a:rPr>
              <a:t>Implement.</a:t>
            </a:r>
          </a:p>
          <a:p>
            <a:pPr algn="just"/>
            <a:endParaRPr lang="en-US" sz="16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52</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2744613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483291"/>
          </a:xfrm>
        </p:spPr>
        <p:txBody>
          <a:bodyPr/>
          <a:lstStyle/>
          <a:p>
            <a:pPr marL="109728" indent="0">
              <a:buNone/>
            </a:pPr>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53</a:t>
            </a:fld>
            <a:endParaRPr lang="en-US"/>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0" y="1399460"/>
            <a:ext cx="7457090" cy="43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9850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109728" indent="0" algn="ctr">
              <a:buNone/>
            </a:pPr>
            <a:r>
              <a:rPr lang="en-US" sz="2600" b="1" dirty="0">
                <a:latin typeface="Times New Roman" pitchFamily="18" charset="0"/>
                <a:cs typeface="Times New Roman" pitchFamily="18" charset="0"/>
              </a:rPr>
              <a:t>Phases</a:t>
            </a:r>
            <a:endParaRPr lang="en-US" sz="2600" b="1" dirty="0" smtClean="0">
              <a:latin typeface="Times New Roman" pitchFamily="18" charset="0"/>
              <a:cs typeface="Times New Roman" pitchFamily="18" charset="0"/>
            </a:endParaRPr>
          </a:p>
          <a:p>
            <a:pPr marL="109728" indent="0" algn="just">
              <a:buNone/>
            </a:pPr>
            <a:endParaRPr lang="en-US" sz="2300" dirty="0" smtClean="0">
              <a:latin typeface="Times New Roman" pitchFamily="18" charset="0"/>
              <a:cs typeface="Times New Roman" pitchFamily="18" charset="0"/>
            </a:endParaRPr>
          </a:p>
          <a:p>
            <a:pPr marL="109728" indent="0" algn="just">
              <a:buNone/>
            </a:pPr>
            <a:r>
              <a:rPr lang="en-US" sz="2300" dirty="0" smtClean="0">
                <a:latin typeface="Times New Roman" pitchFamily="18" charset="0"/>
                <a:cs typeface="Times New Roman" pitchFamily="18" charset="0"/>
              </a:rPr>
              <a:t>Prototyping </a:t>
            </a:r>
            <a:r>
              <a:rPr lang="en-US" sz="2300" dirty="0">
                <a:latin typeface="Times New Roman" pitchFamily="18" charset="0"/>
                <a:cs typeface="Times New Roman" pitchFamily="18" charset="0"/>
              </a:rPr>
              <a:t>Model has following six SDLC phases as follow</a:t>
            </a:r>
            <a:r>
              <a:rPr lang="en-US" sz="2300" dirty="0" smtClean="0">
                <a:latin typeface="Times New Roman" pitchFamily="18" charset="0"/>
                <a:cs typeface="Times New Roman" pitchFamily="18" charset="0"/>
              </a:rPr>
              <a:t>:</a:t>
            </a:r>
          </a:p>
          <a:p>
            <a:pPr marL="109728" indent="0" algn="just">
              <a:buNone/>
            </a:pPr>
            <a:endParaRPr lang="en-US" sz="2300" dirty="0" smtClean="0">
              <a:latin typeface="Times New Roman" pitchFamily="18" charset="0"/>
              <a:cs typeface="Times New Roman" pitchFamily="18" charset="0"/>
            </a:endParaRPr>
          </a:p>
          <a:p>
            <a:pPr algn="just"/>
            <a:r>
              <a:rPr lang="en-US" sz="2300" b="1" dirty="0">
                <a:latin typeface="Times New Roman" pitchFamily="18" charset="0"/>
                <a:cs typeface="Times New Roman" pitchFamily="18" charset="0"/>
              </a:rPr>
              <a:t>Step 1: Requirements gathering and analysis</a:t>
            </a:r>
          </a:p>
          <a:p>
            <a:pPr marL="109728" indent="0" algn="just">
              <a:buNone/>
            </a:pPr>
            <a:r>
              <a:rPr lang="en-US" sz="2300" dirty="0" smtClean="0">
                <a:latin typeface="Times New Roman" pitchFamily="18" charset="0"/>
                <a:cs typeface="Times New Roman" pitchFamily="18" charset="0"/>
              </a:rPr>
              <a:t>	A </a:t>
            </a:r>
            <a:r>
              <a:rPr lang="en-US" sz="2300" dirty="0">
                <a:latin typeface="Times New Roman" pitchFamily="18" charset="0"/>
                <a:cs typeface="Times New Roman" pitchFamily="18" charset="0"/>
              </a:rPr>
              <a:t>prototyping model starts with requirement analysis. In this phase, the requirements of the system are defined in detail. During the process, the users of the system are interviewed to know what is their expectation from the system</a:t>
            </a:r>
            <a:r>
              <a:rPr lang="en-US" sz="2300" dirty="0" smtClean="0">
                <a:latin typeface="Times New Roman" pitchFamily="18" charset="0"/>
                <a:cs typeface="Times New Roman" pitchFamily="18" charset="0"/>
              </a:rPr>
              <a:t>.</a:t>
            </a:r>
          </a:p>
          <a:p>
            <a:pPr marL="109728" indent="0" algn="just">
              <a:buNone/>
            </a:pPr>
            <a:endParaRPr lang="en-US" sz="2300" dirty="0">
              <a:latin typeface="Times New Roman" pitchFamily="18" charset="0"/>
              <a:cs typeface="Times New Roman" pitchFamily="18" charset="0"/>
            </a:endParaRPr>
          </a:p>
          <a:p>
            <a:pPr algn="just"/>
            <a:r>
              <a:rPr lang="en-US" sz="2300" b="1" dirty="0">
                <a:latin typeface="Times New Roman" pitchFamily="18" charset="0"/>
                <a:cs typeface="Times New Roman" pitchFamily="18" charset="0"/>
              </a:rPr>
              <a:t>Step 2: Quick design</a:t>
            </a:r>
          </a:p>
          <a:p>
            <a:pPr marL="109728" indent="0" algn="just">
              <a:buNone/>
            </a:pPr>
            <a:r>
              <a:rPr lang="en-US" sz="2300" dirty="0" smtClean="0">
                <a:latin typeface="Times New Roman" pitchFamily="18" charset="0"/>
                <a:cs typeface="Times New Roman" pitchFamily="18" charset="0"/>
              </a:rPr>
              <a:t>	The </a:t>
            </a:r>
            <a:r>
              <a:rPr lang="en-US" sz="2300" dirty="0">
                <a:latin typeface="Times New Roman" pitchFamily="18" charset="0"/>
                <a:cs typeface="Times New Roman" pitchFamily="18" charset="0"/>
              </a:rPr>
              <a:t>second phase is a preliminary design or a quick design. In this stage, a simple design of the system is created. However, it is not a complete design. It gives a brief idea of the system to the user. The quick design helps in developing the prototype</a:t>
            </a:r>
            <a:r>
              <a:rPr lang="en-US" sz="2300" dirty="0" smtClean="0">
                <a:latin typeface="Times New Roman" pitchFamily="18" charset="0"/>
                <a:cs typeface="Times New Roman" pitchFamily="18" charset="0"/>
              </a:rPr>
              <a:t>.</a:t>
            </a:r>
          </a:p>
          <a:p>
            <a:pPr marL="109728" indent="0" algn="just">
              <a:buNone/>
            </a:pPr>
            <a:endParaRPr lang="en-US" sz="2300" dirty="0">
              <a:latin typeface="Times New Roman" pitchFamily="18" charset="0"/>
              <a:cs typeface="Times New Roman" pitchFamily="18" charset="0"/>
            </a:endParaRPr>
          </a:p>
          <a:p>
            <a:pPr algn="just"/>
            <a:r>
              <a:rPr lang="en-US" sz="2300" b="1" dirty="0">
                <a:latin typeface="Times New Roman" pitchFamily="18" charset="0"/>
                <a:cs typeface="Times New Roman" pitchFamily="18" charset="0"/>
              </a:rPr>
              <a:t>Step 3: Build a Prototype</a:t>
            </a:r>
          </a:p>
          <a:p>
            <a:pPr marL="109728" indent="0" algn="just">
              <a:buNone/>
            </a:pPr>
            <a:r>
              <a:rPr lang="en-US" sz="2300" dirty="0" smtClean="0">
                <a:latin typeface="Times New Roman" pitchFamily="18" charset="0"/>
                <a:cs typeface="Times New Roman" pitchFamily="18" charset="0"/>
              </a:rPr>
              <a:t>	In </a:t>
            </a:r>
            <a:r>
              <a:rPr lang="en-US" sz="2300" dirty="0">
                <a:latin typeface="Times New Roman" pitchFamily="18" charset="0"/>
                <a:cs typeface="Times New Roman" pitchFamily="18" charset="0"/>
              </a:rPr>
              <a:t>this phase, an actual prototype is designed based on the information gathered from quick design. It is a small working model of the required system.</a:t>
            </a:r>
          </a:p>
          <a:p>
            <a:pPr marL="109728" indent="0" algn="just">
              <a:buNone/>
            </a:pPr>
            <a:endParaRPr lang="en-US" dirty="0"/>
          </a:p>
          <a:p>
            <a:pPr algn="just"/>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54</a:t>
            </a:fld>
            <a:endParaRPr lang="en-US"/>
          </a:p>
        </p:txBody>
      </p:sp>
    </p:spTree>
    <p:extLst>
      <p:ext uri="{BB962C8B-B14F-4D97-AF65-F5344CB8AC3E}">
        <p14:creationId xmlns:p14="http://schemas.microsoft.com/office/powerpoint/2010/main" val="476827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r>
              <a:rPr lang="en-US" sz="1600" b="1" dirty="0">
                <a:latin typeface="Times New Roman" pitchFamily="18" charset="0"/>
                <a:cs typeface="Times New Roman" pitchFamily="18" charset="0"/>
              </a:rPr>
              <a:t>Step 4: Initial user evaluation</a:t>
            </a:r>
          </a:p>
          <a:p>
            <a:pPr marL="109728" indent="0" algn="just">
              <a:buNone/>
            </a:pPr>
            <a:r>
              <a:rPr lang="en-US" sz="1600" dirty="0" smtClean="0">
                <a:latin typeface="Times New Roman" pitchFamily="18" charset="0"/>
                <a:cs typeface="Times New Roman" pitchFamily="18" charset="0"/>
              </a:rPr>
              <a:t>	In </a:t>
            </a:r>
            <a:r>
              <a:rPr lang="en-US" sz="1600" dirty="0">
                <a:latin typeface="Times New Roman" pitchFamily="18" charset="0"/>
                <a:cs typeface="Times New Roman" pitchFamily="18" charset="0"/>
              </a:rPr>
              <a:t>this stage, the proposed system is presented to the client for an initial evaluation. It helps to find out the strength and weakness of the working model. Comment and suggestion are collected from the customer and provided to the developer</a:t>
            </a:r>
            <a:r>
              <a:rPr lang="en-US" sz="1600" dirty="0" smtClean="0">
                <a:latin typeface="Times New Roman" pitchFamily="18" charset="0"/>
                <a:cs typeface="Times New Roman" pitchFamily="18" charset="0"/>
              </a:rPr>
              <a:t>.</a:t>
            </a:r>
          </a:p>
          <a:p>
            <a:pPr marL="109728" indent="0" algn="just">
              <a:buNone/>
            </a:pPr>
            <a:endParaRPr lang="en-US" sz="1600"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Step 5: Refining prototype</a:t>
            </a:r>
          </a:p>
          <a:p>
            <a:pPr marL="109728" indent="0" algn="just">
              <a:buNone/>
            </a:pPr>
            <a:r>
              <a:rPr lang="en-US" sz="1600" dirty="0">
                <a:latin typeface="Times New Roman" pitchFamily="18" charset="0"/>
                <a:cs typeface="Times New Roman" pitchFamily="18" charset="0"/>
              </a:rPr>
              <a:t>If the user is not happy with the current prototype, you need to refine the prototype according to the user's feedback and </a:t>
            </a:r>
            <a:r>
              <a:rPr lang="en-US" sz="1600" dirty="0" err="1" smtClean="0">
                <a:latin typeface="Times New Roman" pitchFamily="18" charset="0"/>
                <a:cs typeface="Times New Roman" pitchFamily="18" charset="0"/>
              </a:rPr>
              <a:t>suggestions.This</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phase will not over until all the requirements specified by the user are met. Once the user is satisfied with the developed prototype, a final system is developed based on the approved final prototype</a:t>
            </a:r>
            <a:r>
              <a:rPr lang="en-US" sz="1600" dirty="0" smtClean="0">
                <a:latin typeface="Times New Roman" pitchFamily="18" charset="0"/>
                <a:cs typeface="Times New Roman" pitchFamily="18" charset="0"/>
              </a:rPr>
              <a:t>.</a:t>
            </a:r>
          </a:p>
          <a:p>
            <a:pPr marL="109728" indent="0" algn="just">
              <a:buNone/>
            </a:pPr>
            <a:endParaRPr lang="en-US" sz="1600"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Step 6: Implement Product and Maintain</a:t>
            </a:r>
            <a:endParaRPr lang="en-US" sz="1600" dirty="0">
              <a:latin typeface="Times New Roman" pitchFamily="18" charset="0"/>
              <a:cs typeface="Times New Roman" pitchFamily="18" charset="0"/>
            </a:endParaRPr>
          </a:p>
          <a:p>
            <a:pPr marL="109728" indent="0" algn="just">
              <a:buNone/>
            </a:pPr>
            <a:r>
              <a:rPr lang="en-US" sz="1600" dirty="0" smtClean="0">
                <a:latin typeface="Times New Roman" pitchFamily="18" charset="0"/>
                <a:cs typeface="Times New Roman" pitchFamily="18" charset="0"/>
              </a:rPr>
              <a:t>	Once </a:t>
            </a:r>
            <a:r>
              <a:rPr lang="en-US" sz="1600" dirty="0">
                <a:latin typeface="Times New Roman" pitchFamily="18" charset="0"/>
                <a:cs typeface="Times New Roman" pitchFamily="18" charset="0"/>
              </a:rPr>
              <a:t>the final system is developed based on the final prototype, it is thoroughly tested and deployed to production. The system undergoes routine maintenance for minimizing downtime and prevent large-scale failures.</a:t>
            </a: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55</a:t>
            </a:fld>
            <a:endParaRPr lang="en-US"/>
          </a:p>
        </p:txBody>
      </p:sp>
    </p:spTree>
    <p:extLst>
      <p:ext uri="{BB962C8B-B14F-4D97-AF65-F5344CB8AC3E}">
        <p14:creationId xmlns:p14="http://schemas.microsoft.com/office/powerpoint/2010/main" val="28903516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ctr">
              <a:buNone/>
            </a:pPr>
            <a:r>
              <a:rPr lang="en-US" sz="1800" b="1" dirty="0">
                <a:latin typeface="Times New Roman" pitchFamily="18" charset="0"/>
                <a:cs typeface="Times New Roman" pitchFamily="18" charset="0"/>
              </a:rPr>
              <a:t>Types of Prototyping Models</a:t>
            </a:r>
            <a:endParaRPr lang="en-US" sz="1800" b="1" dirty="0" smtClean="0">
              <a:latin typeface="Times New Roman" pitchFamily="18" charset="0"/>
              <a:cs typeface="Times New Roman" pitchFamily="18" charset="0"/>
            </a:endParaRPr>
          </a:p>
          <a:p>
            <a:pPr marL="109728" indent="0" algn="just">
              <a:buNone/>
            </a:pPr>
            <a:endParaRPr lang="en-US" sz="1800" b="1" dirty="0">
              <a:latin typeface="Times New Roman" pitchFamily="18" charset="0"/>
              <a:cs typeface="Times New Roman" pitchFamily="18" charset="0"/>
            </a:endParaRPr>
          </a:p>
          <a:p>
            <a:pPr marL="109728" indent="0" algn="just">
              <a:buNone/>
            </a:pPr>
            <a:r>
              <a:rPr lang="en-US" sz="1800" b="1" dirty="0" smtClean="0">
                <a:latin typeface="Times New Roman" pitchFamily="18" charset="0"/>
                <a:cs typeface="Times New Roman" pitchFamily="18" charset="0"/>
              </a:rPr>
              <a:t>Four </a:t>
            </a:r>
            <a:r>
              <a:rPr lang="en-US" sz="1800" b="1" dirty="0">
                <a:latin typeface="Times New Roman" pitchFamily="18" charset="0"/>
                <a:cs typeface="Times New Roman" pitchFamily="18" charset="0"/>
              </a:rPr>
              <a:t>types of Prototyping models are</a:t>
            </a:r>
            <a:r>
              <a:rPr lang="en-US" sz="1800" b="1" dirty="0" smtClean="0">
                <a:latin typeface="Times New Roman" pitchFamily="18" charset="0"/>
                <a:cs typeface="Times New Roman" pitchFamily="18" charset="0"/>
              </a:rPr>
              <a:t>:</a:t>
            </a:r>
            <a:endParaRPr lang="en-US" sz="1800" b="1"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Rapid Throwaway prototypes</a:t>
            </a:r>
          </a:p>
          <a:p>
            <a:pPr lvl="0" algn="just"/>
            <a:r>
              <a:rPr lang="en-US" sz="1800" dirty="0">
                <a:latin typeface="Times New Roman" pitchFamily="18" charset="0"/>
                <a:cs typeface="Times New Roman" pitchFamily="18" charset="0"/>
              </a:rPr>
              <a:t>Evolutionary prototype</a:t>
            </a:r>
          </a:p>
          <a:p>
            <a:pPr lvl="0" algn="just"/>
            <a:r>
              <a:rPr lang="en-US" sz="1800" dirty="0">
                <a:latin typeface="Times New Roman" pitchFamily="18" charset="0"/>
                <a:cs typeface="Times New Roman" pitchFamily="18" charset="0"/>
              </a:rPr>
              <a:t>Incremental prototype</a:t>
            </a:r>
          </a:p>
          <a:p>
            <a:pPr lvl="0" algn="just"/>
            <a:r>
              <a:rPr lang="en-US" sz="1800" dirty="0">
                <a:latin typeface="Times New Roman" pitchFamily="18" charset="0"/>
                <a:cs typeface="Times New Roman" pitchFamily="18" charset="0"/>
              </a:rPr>
              <a:t>Extreme </a:t>
            </a:r>
            <a:r>
              <a:rPr lang="en-US" sz="1800" dirty="0" smtClean="0">
                <a:latin typeface="Times New Roman" pitchFamily="18" charset="0"/>
                <a:cs typeface="Times New Roman" pitchFamily="18" charset="0"/>
              </a:rPr>
              <a:t>prototype</a:t>
            </a:r>
          </a:p>
          <a:p>
            <a:pPr lvl="0" algn="just"/>
            <a:endParaRPr lang="en-US" sz="1800" dirty="0" smtClean="0">
              <a:latin typeface="Times New Roman" pitchFamily="18" charset="0"/>
              <a:cs typeface="Times New Roman" pitchFamily="18" charset="0"/>
            </a:endParaRPr>
          </a:p>
          <a:p>
            <a:pPr marL="109728" indent="0" algn="just">
              <a:buNone/>
            </a:pPr>
            <a:r>
              <a:rPr lang="en-US" sz="1800" b="1" dirty="0">
                <a:latin typeface="Times New Roman" pitchFamily="18" charset="0"/>
                <a:cs typeface="Times New Roman" pitchFamily="18" charset="0"/>
              </a:rPr>
              <a:t>Rapid Throwaway Prototype</a:t>
            </a:r>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Rapid throwaway is based on the preliminary requirement. It is quickly developed to show how the requirement will look visually. The customer's feedback helps drives changes to the requirement, and the prototype is again created until the requirement is </a:t>
            </a:r>
            <a:r>
              <a:rPr lang="en-US" sz="1800" dirty="0" err="1">
                <a:latin typeface="Times New Roman" pitchFamily="18" charset="0"/>
                <a:cs typeface="Times New Roman" pitchFamily="18" charset="0"/>
              </a:rPr>
              <a:t>baselined</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In this method, a developed prototype will be discarded and will not be a part of the ultimately accepted prototype. This technique is useful for exploring ideas and getting instant feedback for customer requirements.</a:t>
            </a:r>
          </a:p>
          <a:p>
            <a:pPr lvl="0"/>
            <a:endParaRPr lang="en-US" sz="18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normAutofit/>
          </a:bodyPr>
          <a:lstStyle/>
          <a:p>
            <a:r>
              <a:rPr lang="en-US" sz="2800" dirty="0">
                <a:effectLst/>
              </a:rPr>
              <a:t/>
            </a:r>
            <a:br>
              <a:rPr lang="en-US" sz="2800" dirty="0">
                <a:effectLst/>
              </a:rPr>
            </a:br>
            <a:endParaRPr lang="en-US" sz="2800"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56</a:t>
            </a:fld>
            <a:endParaRPr lang="en-US"/>
          </a:p>
        </p:txBody>
      </p:sp>
    </p:spTree>
    <p:extLst>
      <p:ext uri="{BB962C8B-B14F-4D97-AF65-F5344CB8AC3E}">
        <p14:creationId xmlns:p14="http://schemas.microsoft.com/office/powerpoint/2010/main" val="33402721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buNone/>
            </a:pPr>
            <a:endParaRPr lang="en-US" sz="1900" dirty="0" smtClean="0">
              <a:latin typeface="Times New Roman" pitchFamily="18" charset="0"/>
              <a:cs typeface="Times New Roman" pitchFamily="18" charset="0"/>
            </a:endParaRPr>
          </a:p>
          <a:p>
            <a:pPr marL="109728" indent="0" algn="ctr">
              <a:buNone/>
            </a:pPr>
            <a:r>
              <a:rPr lang="en-US" sz="2100" b="1" dirty="0">
                <a:latin typeface="Times New Roman" pitchFamily="18" charset="0"/>
                <a:cs typeface="Times New Roman" pitchFamily="18" charset="0"/>
              </a:rPr>
              <a:t>Evolutionary Prototyping</a:t>
            </a:r>
          </a:p>
          <a:p>
            <a:pPr algn="just"/>
            <a:r>
              <a:rPr lang="en-US" sz="1900" dirty="0">
                <a:latin typeface="Times New Roman" pitchFamily="18" charset="0"/>
                <a:cs typeface="Times New Roman" pitchFamily="18" charset="0"/>
              </a:rPr>
              <a:t>Here, the prototype developed is incrementally refined based on customer's feedback until it is finally accepted</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It helps you to save time as well as effort</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That's because developing a prototype from scratch for every interaction of the process can sometimes be very frustrating</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This model is helpful for a project which uses a new technology that is not well understood</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It is also used for a complex project where every functionality must be checked once</a:t>
            </a:r>
            <a:r>
              <a:rPr lang="en-US" sz="1900" dirty="0" smtClean="0">
                <a:latin typeface="Times New Roman" pitchFamily="18" charset="0"/>
                <a:cs typeface="Times New Roman" pitchFamily="18" charset="0"/>
              </a:rPr>
              <a:t>.</a:t>
            </a:r>
          </a:p>
          <a:p>
            <a:pPr algn="just"/>
            <a:endParaRPr lang="en-US" sz="1900" dirty="0">
              <a:latin typeface="Times New Roman" pitchFamily="18" charset="0"/>
              <a:cs typeface="Times New Roman" pitchFamily="18" charset="0"/>
            </a:endParaRPr>
          </a:p>
          <a:p>
            <a:pPr algn="just"/>
            <a:r>
              <a:rPr lang="en-US" sz="1900" dirty="0" smtClean="0">
                <a:latin typeface="Times New Roman" pitchFamily="18" charset="0"/>
                <a:cs typeface="Times New Roman" pitchFamily="18" charset="0"/>
              </a:rPr>
              <a:t> </a:t>
            </a:r>
            <a:r>
              <a:rPr lang="en-US" sz="1900" dirty="0">
                <a:latin typeface="Times New Roman" pitchFamily="18" charset="0"/>
                <a:cs typeface="Times New Roman" pitchFamily="18" charset="0"/>
              </a:rPr>
              <a:t>It is helpful when the requirement is not stable or not understood clearly at the initial stage.</a:t>
            </a:r>
          </a:p>
          <a:p>
            <a:endParaRPr lang="en-US" dirty="0"/>
          </a:p>
        </p:txBody>
      </p:sp>
      <p:sp>
        <p:nvSpPr>
          <p:cNvPr id="3" name="Title 2"/>
          <p:cNvSpPr>
            <a:spLocks noGrp="1"/>
          </p:cNvSpPr>
          <p:nvPr>
            <p:ph type="title" idx="4294967295"/>
          </p:nvPr>
        </p:nvSpPr>
        <p:spPr>
          <a:xfrm>
            <a:off x="457200" y="457200"/>
            <a:ext cx="8229600" cy="960438"/>
          </a:xfrm>
        </p:spPr>
        <p:txBody>
          <a:bodyPr>
            <a:normAutofit fontScale="90000"/>
          </a:bodyPr>
          <a:lstStyle/>
          <a:p>
            <a:r>
              <a:rPr lang="en-US" sz="4400" dirty="0">
                <a:latin typeface="Times New Roman" pitchFamily="18" charset="0"/>
                <a:cs typeface="Times New Roman" pitchFamily="18" charset="0"/>
              </a:rPr>
              <a:t/>
            </a:r>
            <a:br>
              <a:rPr lang="en-US" sz="4400" dirty="0">
                <a:latin typeface="Times New Roman" pitchFamily="18" charset="0"/>
                <a:cs typeface="Times New Roman" pitchFamily="18" charset="0"/>
              </a:rPr>
            </a:b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899934-0B4B-49BF-A8A1-22173B2C9DAF}" type="slidenum">
              <a:rPr lang="en-US" smtClean="0"/>
              <a:t>57</a:t>
            </a:fld>
            <a:endParaRPr lang="en-US"/>
          </a:p>
        </p:txBody>
      </p:sp>
    </p:spTree>
    <p:extLst>
      <p:ext uri="{BB962C8B-B14F-4D97-AF65-F5344CB8AC3E}">
        <p14:creationId xmlns:p14="http://schemas.microsoft.com/office/powerpoint/2010/main" val="3315183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295401"/>
            <a:ext cx="8153400" cy="4495800"/>
          </a:xfrm>
        </p:spPr>
        <p:txBody>
          <a:bodyPr>
            <a:normAutofit fontScale="55000" lnSpcReduction="20000"/>
          </a:bodyPr>
          <a:lstStyle/>
          <a:p>
            <a:pPr marL="109728" indent="0" algn="ctr">
              <a:buNone/>
            </a:pPr>
            <a:endParaRPr lang="en-US" sz="2100" b="1" dirty="0" smtClean="0">
              <a:latin typeface="Times New Roman" pitchFamily="18" charset="0"/>
              <a:cs typeface="Times New Roman" pitchFamily="18" charset="0"/>
            </a:endParaRPr>
          </a:p>
          <a:p>
            <a:pPr marL="109728" indent="0">
              <a:buNone/>
            </a:pPr>
            <a:r>
              <a:rPr lang="en-US" sz="2500" b="1" dirty="0" smtClean="0">
                <a:latin typeface="Times New Roman" pitchFamily="18" charset="0"/>
                <a:cs typeface="Times New Roman" pitchFamily="18" charset="0"/>
              </a:rPr>
              <a:t>Incremental Prototyping:</a:t>
            </a:r>
          </a:p>
          <a:p>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incremental Prototyping, the final product is decimated into different small prototypes and developed individually</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Eventually, the different prototypes are merged into a single product. </a:t>
            </a:r>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method is helpful to reduce the feedback time between the user and the application development team</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marL="109728" indent="0" algn="just">
              <a:buNone/>
            </a:pPr>
            <a:r>
              <a:rPr lang="en-US" sz="2400" b="1" dirty="0">
                <a:latin typeface="Times New Roman" pitchFamily="18" charset="0"/>
                <a:cs typeface="Times New Roman" pitchFamily="18" charset="0"/>
              </a:rPr>
              <a:t>Extreme Prototyping</a:t>
            </a:r>
            <a:r>
              <a:rPr lang="en-US" sz="2400" b="1" dirty="0" smtClean="0">
                <a:latin typeface="Times New Roman" pitchFamily="18" charset="0"/>
                <a:cs typeface="Times New Roman" pitchFamily="18" charset="0"/>
              </a:rPr>
              <a:t>:</a:t>
            </a:r>
          </a:p>
          <a:p>
            <a:pPr marL="109728" indent="0" algn="just">
              <a:buNone/>
            </a:pP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Extreme prototyping method is mostly used for web development. It is consists of three sequential phases</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lvl="0" algn="just"/>
            <a:r>
              <a:rPr lang="en-US" sz="2400" dirty="0">
                <a:latin typeface="Times New Roman" pitchFamily="18" charset="0"/>
                <a:cs typeface="Times New Roman" pitchFamily="18" charset="0"/>
              </a:rPr>
              <a:t>Basic prototype with all the existing page is present in the HTML format</a:t>
            </a:r>
            <a:r>
              <a:rPr lang="en-US" sz="2400" dirty="0" smtClean="0">
                <a:latin typeface="Times New Roman" pitchFamily="18" charset="0"/>
                <a:cs typeface="Times New Roman" pitchFamily="18" charset="0"/>
              </a:rPr>
              <a:t>.</a:t>
            </a:r>
          </a:p>
          <a:p>
            <a:pPr lvl="0" algn="just"/>
            <a:endParaRPr lang="en-US" sz="2400" dirty="0">
              <a:latin typeface="Times New Roman" pitchFamily="18" charset="0"/>
              <a:cs typeface="Times New Roman" pitchFamily="18" charset="0"/>
            </a:endParaRPr>
          </a:p>
          <a:p>
            <a:pPr lvl="0" algn="just"/>
            <a:r>
              <a:rPr lang="en-US" sz="2400" dirty="0">
                <a:latin typeface="Times New Roman" pitchFamily="18" charset="0"/>
                <a:cs typeface="Times New Roman" pitchFamily="18" charset="0"/>
              </a:rPr>
              <a:t>You can simulate data process using a prototype services layer</a:t>
            </a:r>
            <a:r>
              <a:rPr lang="en-US" sz="2400" dirty="0" smtClean="0">
                <a:latin typeface="Times New Roman" pitchFamily="18" charset="0"/>
                <a:cs typeface="Times New Roman" pitchFamily="18" charset="0"/>
              </a:rPr>
              <a:t>.</a:t>
            </a:r>
          </a:p>
          <a:p>
            <a:pPr lvl="0" algn="just"/>
            <a:endParaRPr lang="en-US" sz="2400" dirty="0">
              <a:latin typeface="Times New Roman" pitchFamily="18" charset="0"/>
              <a:cs typeface="Times New Roman" pitchFamily="18" charset="0"/>
            </a:endParaRPr>
          </a:p>
          <a:p>
            <a:pPr lvl="0" algn="just"/>
            <a:r>
              <a:rPr lang="en-US" sz="2400" dirty="0">
                <a:latin typeface="Times New Roman" pitchFamily="18" charset="0"/>
                <a:cs typeface="Times New Roman" pitchFamily="18" charset="0"/>
              </a:rPr>
              <a:t>The services are implemented and integrated into the final prototype.</a:t>
            </a:r>
          </a:p>
          <a:p>
            <a:endParaRPr lang="en-US" dirty="0"/>
          </a:p>
        </p:txBody>
      </p:sp>
      <p:sp>
        <p:nvSpPr>
          <p:cNvPr id="3" name="Title 2"/>
          <p:cNvSpPr>
            <a:spLocks noGrp="1"/>
          </p:cNvSpPr>
          <p:nvPr>
            <p:ph type="title" idx="4294967295"/>
          </p:nvPr>
        </p:nvSpPr>
        <p:spPr>
          <a:xfrm>
            <a:off x="461173" y="228600"/>
            <a:ext cx="8229600" cy="990600"/>
          </a:xfrm>
        </p:spPr>
        <p:txBody>
          <a:bodyPr>
            <a:normAutofit fontScale="90000"/>
          </a:bodyPr>
          <a:lstStyle/>
          <a:p>
            <a:r>
              <a:rPr lang="en-US" dirty="0">
                <a:effectLst/>
              </a:rPr>
              <a:t/>
            </a:r>
            <a:br>
              <a:rPr lang="en-US" dirty="0">
                <a:effectLst/>
              </a:rPr>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58</a:t>
            </a:fld>
            <a:endParaRPr lang="en-US"/>
          </a:p>
        </p:txBody>
      </p:sp>
    </p:spTree>
    <p:extLst>
      <p:ext uri="{BB962C8B-B14F-4D97-AF65-F5344CB8AC3E}">
        <p14:creationId xmlns:p14="http://schemas.microsoft.com/office/powerpoint/2010/main" val="20592701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109728" indent="0" algn="ctr">
              <a:buNone/>
            </a:pPr>
            <a:r>
              <a:rPr lang="en-US" sz="3300" b="1" dirty="0">
                <a:latin typeface="Times New Roman" pitchFamily="18" charset="0"/>
                <a:cs typeface="Times New Roman" pitchFamily="18" charset="0"/>
              </a:rPr>
              <a:t>Best practices of Prototyping</a:t>
            </a:r>
            <a:endParaRPr lang="en-US" sz="3300" b="1" dirty="0" smtClean="0">
              <a:latin typeface="Times New Roman" pitchFamily="18" charset="0"/>
              <a:cs typeface="Times New Roman" pitchFamily="18" charset="0"/>
            </a:endParaRPr>
          </a:p>
          <a:p>
            <a:pPr marL="109728" indent="0" algn="just">
              <a:buNone/>
            </a:pPr>
            <a:endParaRPr lang="en-US" sz="2300" dirty="0">
              <a:latin typeface="Times New Roman" pitchFamily="18" charset="0"/>
              <a:cs typeface="Times New Roman" pitchFamily="18" charset="0"/>
            </a:endParaRPr>
          </a:p>
          <a:p>
            <a:pPr marL="109728" indent="0" algn="just">
              <a:buNone/>
            </a:pPr>
            <a:r>
              <a:rPr lang="en-US" sz="2300" dirty="0" smtClean="0">
                <a:latin typeface="Times New Roman" pitchFamily="18" charset="0"/>
                <a:cs typeface="Times New Roman" pitchFamily="18" charset="0"/>
              </a:rPr>
              <a:t>Here</a:t>
            </a:r>
            <a:r>
              <a:rPr lang="en-US" sz="2300" dirty="0">
                <a:latin typeface="Times New Roman" pitchFamily="18" charset="0"/>
                <a:cs typeface="Times New Roman" pitchFamily="18" charset="0"/>
              </a:rPr>
              <a:t>, are a few things which you should watch for during the prototyping process</a:t>
            </a:r>
            <a:r>
              <a:rPr lang="en-US" sz="2300" dirty="0" smtClean="0">
                <a:latin typeface="Times New Roman" pitchFamily="18" charset="0"/>
                <a:cs typeface="Times New Roman" pitchFamily="18" charset="0"/>
              </a:rPr>
              <a:t>:</a:t>
            </a:r>
          </a:p>
          <a:p>
            <a:pPr marL="109728" indent="0" algn="just">
              <a:buNone/>
            </a:pPr>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You should use Prototyping when the requirements are </a:t>
            </a:r>
            <a:r>
              <a:rPr lang="en-US" sz="2300" dirty="0" smtClean="0">
                <a:latin typeface="Times New Roman" pitchFamily="18" charset="0"/>
                <a:cs typeface="Times New Roman" pitchFamily="18" charset="0"/>
              </a:rPr>
              <a:t>unclear</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It is important to perform planned and controlled Prototyping</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Regular meetings are vital to keep the project on time and avoid costly delays</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The users and the designers should be aware of the prototyping issues and pitfalls</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At a very early stage, you need to approve a prototype and only then allow the team to move to the next step</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In software prototyping method, you should never be afraid to change earlier decisions if new ideas need to be deployed</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You should select the appropriate step size for each version</a:t>
            </a:r>
            <a:r>
              <a:rPr lang="en-US" sz="2300" dirty="0" smtClean="0">
                <a:latin typeface="Times New Roman" pitchFamily="18" charset="0"/>
                <a:cs typeface="Times New Roman" pitchFamily="18" charset="0"/>
              </a:rPr>
              <a:t>.</a:t>
            </a:r>
          </a:p>
          <a:p>
            <a:pPr lvl="0" algn="just"/>
            <a:endParaRPr lang="en-US" sz="2300" dirty="0">
              <a:latin typeface="Times New Roman" pitchFamily="18" charset="0"/>
              <a:cs typeface="Times New Roman" pitchFamily="18" charset="0"/>
            </a:endParaRPr>
          </a:p>
          <a:p>
            <a:pPr lvl="0" algn="just"/>
            <a:r>
              <a:rPr lang="en-US" sz="2300" dirty="0">
                <a:latin typeface="Times New Roman" pitchFamily="18" charset="0"/>
                <a:cs typeface="Times New Roman" pitchFamily="18" charset="0"/>
              </a:rPr>
              <a:t>Implement important features early on so that if you run out of the time, you still have a worthwhile system</a:t>
            </a:r>
          </a:p>
          <a:p>
            <a:endParaRPr lang="en-US" dirty="0"/>
          </a:p>
        </p:txBody>
      </p:sp>
      <p:sp>
        <p:nvSpPr>
          <p:cNvPr id="3" name="Title 2"/>
          <p:cNvSpPr>
            <a:spLocks noGrp="1"/>
          </p:cNvSpPr>
          <p:nvPr>
            <p:ph type="title" idx="4294967295"/>
          </p:nvPr>
        </p:nvSpPr>
        <p:spPr>
          <a:xfrm>
            <a:off x="461173" y="228600"/>
            <a:ext cx="8229600" cy="990600"/>
          </a:xfrm>
        </p:spPr>
        <p:txBody>
          <a:bodyPr>
            <a:normAutofit fontScale="90000"/>
          </a:bodyPr>
          <a:lstStyle/>
          <a:p>
            <a:r>
              <a:rPr lang="en-US" dirty="0">
                <a:effectLst/>
              </a:rPr>
              <a:t/>
            </a:r>
            <a:br>
              <a:rPr lang="en-US" dirty="0">
                <a:effectLst/>
              </a:rPr>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59</a:t>
            </a:fld>
            <a:endParaRPr lang="en-US"/>
          </a:p>
        </p:txBody>
      </p:sp>
    </p:spTree>
    <p:extLst>
      <p:ext uri="{BB962C8B-B14F-4D97-AF65-F5344CB8AC3E}">
        <p14:creationId xmlns:p14="http://schemas.microsoft.com/office/powerpoint/2010/main" val="937722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ctr">
              <a:buNone/>
            </a:pPr>
            <a:r>
              <a:rPr lang="en-US" sz="2100" b="1" dirty="0">
                <a:latin typeface="Times New Roman" pitchFamily="18" charset="0"/>
                <a:cs typeface="Times New Roman" pitchFamily="18" charset="0"/>
              </a:rPr>
              <a:t>Evolving Role of </a:t>
            </a:r>
            <a:r>
              <a:rPr lang="en-US" sz="2100" b="1" dirty="0" smtClean="0">
                <a:latin typeface="Times New Roman" pitchFamily="18" charset="0"/>
                <a:cs typeface="Times New Roman" pitchFamily="18" charset="0"/>
              </a:rPr>
              <a:t>Software</a:t>
            </a:r>
          </a:p>
          <a:p>
            <a:pPr marL="0" indent="0" algn="just">
              <a:buNone/>
            </a:pPr>
            <a:endParaRPr lang="en-US" sz="1800" b="1" dirty="0" smtClean="0">
              <a:latin typeface="Times New Roman" pitchFamily="18" charset="0"/>
              <a:cs typeface="Times New Roman" pitchFamily="18" charset="0"/>
            </a:endParaRPr>
          </a:p>
          <a:p>
            <a:pPr marL="0" indent="0" algn="just">
              <a:buNone/>
            </a:pPr>
            <a:r>
              <a:rPr lang="en-US" sz="1800" b="1" dirty="0" smtClean="0">
                <a:latin typeface="Times New Roman" pitchFamily="18" charset="0"/>
                <a:cs typeface="Times New Roman" pitchFamily="18" charset="0"/>
              </a:rPr>
              <a:t>Software Evolution</a:t>
            </a:r>
            <a:endParaRPr lang="en-US" sz="1800" dirty="0">
              <a:latin typeface="Times New Roman" pitchFamily="18" charset="0"/>
              <a:cs typeface="Times New Roman" pitchFamily="18" charset="0"/>
            </a:endParaRPr>
          </a:p>
          <a:p>
            <a:pPr marL="0" indent="0" algn="just">
              <a:buNone/>
            </a:pPr>
            <a:r>
              <a:rPr lang="en-US" sz="1800" dirty="0" smtClean="0">
                <a:latin typeface="Times New Roman" pitchFamily="18" charset="0"/>
                <a:cs typeface="Times New Roman" pitchFamily="18" charset="0"/>
              </a:rPr>
              <a:t>The process of developing a software product using software engineering principles and methods is referred to as software evolution.</a:t>
            </a:r>
          </a:p>
          <a:p>
            <a:pPr marL="0" indent="0" algn="just">
              <a:buNone/>
            </a:pPr>
            <a:endParaRPr lang="en-US" sz="1800" dirty="0" smtClean="0">
              <a:latin typeface="Times New Roman" pitchFamily="18" charset="0"/>
              <a:cs typeface="Times New Roman" pitchFamily="18" charset="0"/>
            </a:endParaRPr>
          </a:p>
          <a:p>
            <a:pPr marL="0" indent="0" algn="just">
              <a:buNone/>
            </a:pPr>
            <a:r>
              <a:rPr lang="en-US" sz="1800" b="1" dirty="0" smtClean="0">
                <a:latin typeface="Times New Roman" pitchFamily="18" charset="0"/>
                <a:cs typeface="Times New Roman" pitchFamily="18" charset="0"/>
              </a:rPr>
              <a:t>Steps:</a:t>
            </a:r>
          </a:p>
          <a:p>
            <a:pPr algn="just"/>
            <a:r>
              <a:rPr lang="en-US" sz="1800" dirty="0">
                <a:latin typeface="Times New Roman" pitchFamily="18" charset="0"/>
                <a:cs typeface="Times New Roman" pitchFamily="18" charset="0"/>
              </a:rPr>
              <a:t>Evolution starts from the requirement gathering process.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After </a:t>
            </a:r>
            <a:r>
              <a:rPr lang="en-US" sz="1800" dirty="0">
                <a:latin typeface="Times New Roman" pitchFamily="18" charset="0"/>
                <a:cs typeface="Times New Roman" pitchFamily="18" charset="0"/>
              </a:rPr>
              <a:t>which developers create a prototype of the intended software and show it to </a:t>
            </a: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users to get their feedback at the early stage of software product development</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users suggest changes, on which several consecutive updates and </a:t>
            </a:r>
            <a:r>
              <a:rPr lang="en-US" sz="1800" dirty="0" smtClean="0">
                <a:latin typeface="Times New Roman" pitchFamily="18" charset="0"/>
                <a:cs typeface="Times New Roman" pitchFamily="18" charset="0"/>
              </a:rPr>
              <a:t>maintenance keep </a:t>
            </a:r>
            <a:r>
              <a:rPr lang="en-US" sz="1800" dirty="0">
                <a:latin typeface="Times New Roman" pitchFamily="18" charset="0"/>
                <a:cs typeface="Times New Roman" pitchFamily="18" charset="0"/>
              </a:rPr>
              <a:t>on changing too</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This </a:t>
            </a:r>
            <a:r>
              <a:rPr lang="en-US" sz="1800" dirty="0">
                <a:latin typeface="Times New Roman" pitchFamily="18" charset="0"/>
                <a:cs typeface="Times New Roman" pitchFamily="18" charset="0"/>
              </a:rPr>
              <a:t>process changes to the original software, till the desired software is accomplished</a:t>
            </a:r>
            <a:r>
              <a:rPr lang="en-US" sz="1800" dirty="0" smtClean="0">
                <a:latin typeface="Times New Roman" pitchFamily="18" charset="0"/>
                <a:cs typeface="Times New Roman" pitchFamily="18" charset="0"/>
              </a:rPr>
              <a:t>.</a:t>
            </a:r>
          </a:p>
          <a:p>
            <a:pPr algn="just"/>
            <a:endParaRPr lang="en-US" sz="1800" dirty="0" smtClean="0">
              <a:latin typeface="Times New Roman" pitchFamily="18" charset="0"/>
              <a:cs typeface="Times New Roman" pitchFamily="18" charset="0"/>
            </a:endParaRPr>
          </a:p>
          <a:p>
            <a:pPr algn="just"/>
            <a:r>
              <a:rPr lang="en-US" sz="1800" dirty="0">
                <a:latin typeface="Times New Roman" pitchFamily="18" charset="0"/>
                <a:cs typeface="Times New Roman" pitchFamily="18" charset="0"/>
              </a:rPr>
              <a:t>Even after the user has desired software in hand, the advancing technology and the changing requirements force the software product to change accordingly</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endParaRPr lang="en-US" sz="2800" b="1" dirty="0">
              <a:effectLst/>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899934-0B4B-49BF-A8A1-22173B2C9DAF}" type="slidenum">
              <a:rPr lang="en-US" smtClean="0"/>
              <a:t>6</a:t>
            </a:fld>
            <a:endParaRPr lang="en-US"/>
          </a:p>
        </p:txBody>
      </p:sp>
    </p:spTree>
    <p:extLst>
      <p:ext uri="{BB962C8B-B14F-4D97-AF65-F5344CB8AC3E}">
        <p14:creationId xmlns:p14="http://schemas.microsoft.com/office/powerpoint/2010/main" val="27694197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600" b="1" dirty="0" smtClean="0">
                <a:latin typeface="Times New Roman" pitchFamily="18" charset="0"/>
                <a:cs typeface="Times New Roman" pitchFamily="18" charset="0"/>
              </a:rPr>
              <a:t>Paper Prototype:</a:t>
            </a:r>
          </a:p>
          <a:p>
            <a:pPr marL="109728" indent="0">
              <a:buNone/>
            </a:pPr>
            <a:r>
              <a:rPr lang="en-US" sz="1600" dirty="0">
                <a:latin typeface="Times New Roman" pitchFamily="18" charset="0"/>
                <a:cs typeface="Times New Roman" pitchFamily="18" charset="0"/>
              </a:rPr>
              <a:t>A paper prototype is an example of a throwaway prototype created in the form of rough or hand-sketched drawings of the product’s interface, front-end design, and sometimes the back end work</a:t>
            </a:r>
            <a:endParaRPr lang="en-US" sz="1600" b="1"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60</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38400"/>
            <a:ext cx="59912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0079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600" b="1" dirty="0">
                <a:latin typeface="Times New Roman" pitchFamily="18" charset="0"/>
                <a:cs typeface="Times New Roman" pitchFamily="18" charset="0"/>
              </a:rPr>
              <a:t>3D </a:t>
            </a:r>
            <a:r>
              <a:rPr lang="en-US" sz="1600" b="1" dirty="0" smtClean="0">
                <a:latin typeface="Times New Roman" pitchFamily="18" charset="0"/>
                <a:cs typeface="Times New Roman" pitchFamily="18" charset="0"/>
              </a:rPr>
              <a:t>print:</a:t>
            </a:r>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latest technology has made it possible to print a 3d version of your product which can actually work. But this </a:t>
            </a:r>
            <a:r>
              <a:rPr lang="en-US" sz="1600" dirty="0" smtClean="0">
                <a:latin typeface="Times New Roman" pitchFamily="18" charset="0"/>
                <a:cs typeface="Times New Roman" pitchFamily="18" charset="0"/>
              </a:rPr>
              <a:t>technique </a:t>
            </a:r>
            <a:r>
              <a:rPr lang="en-US" sz="1600" dirty="0">
                <a:latin typeface="Times New Roman" pitchFamily="18" charset="0"/>
                <a:cs typeface="Times New Roman" pitchFamily="18" charset="0"/>
              </a:rPr>
              <a:t>is not feasible for mass </a:t>
            </a:r>
            <a:r>
              <a:rPr lang="en-US" sz="1600" dirty="0" smtClean="0">
                <a:latin typeface="Times New Roman" pitchFamily="18" charset="0"/>
                <a:cs typeface="Times New Roman" pitchFamily="18" charset="0"/>
              </a:rPr>
              <a:t>production.</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61</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14600"/>
            <a:ext cx="61055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4124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fontAlgn="base">
              <a:buNone/>
            </a:pPr>
            <a:r>
              <a:rPr lang="en-US" sz="1600" b="1" dirty="0">
                <a:latin typeface="Times New Roman" pitchFamily="18" charset="0"/>
                <a:cs typeface="Times New Roman" pitchFamily="18" charset="0"/>
              </a:rPr>
              <a:t>Digital Prototype</a:t>
            </a:r>
          </a:p>
          <a:p>
            <a:pPr algn="just" fontAlgn="base"/>
            <a:r>
              <a:rPr lang="en-US" sz="1600" dirty="0">
                <a:latin typeface="Times New Roman" pitchFamily="18" charset="0"/>
                <a:cs typeface="Times New Roman" pitchFamily="18" charset="0"/>
              </a:rPr>
              <a:t>A digital prototype allows product developers to create a virtual model of the product which enables them to see how the individual components will work together and how the product will look once it’s completed.</a:t>
            </a:r>
          </a:p>
          <a:p>
            <a:pPr algn="just" fontAlgn="base"/>
            <a:r>
              <a:rPr lang="en-US" sz="1600" dirty="0">
                <a:latin typeface="Times New Roman" pitchFamily="18" charset="0"/>
                <a:cs typeface="Times New Roman" pitchFamily="18" charset="0"/>
              </a:rPr>
              <a:t>That is, it lets the developers virtually explore the complete product before it’s actually built.</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62</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2895599"/>
            <a:ext cx="5915025"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2740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fontAlgn="base">
              <a:buNone/>
            </a:pPr>
            <a:r>
              <a:rPr lang="en-US" sz="1600" b="1" dirty="0">
                <a:latin typeface="Times New Roman" pitchFamily="18" charset="0"/>
                <a:cs typeface="Times New Roman" pitchFamily="18" charset="0"/>
              </a:rPr>
              <a:t>Scale Model</a:t>
            </a:r>
          </a:p>
          <a:p>
            <a:pPr algn="just" fontAlgn="base"/>
            <a:r>
              <a:rPr lang="en-US" sz="1600" dirty="0">
                <a:latin typeface="Times New Roman" pitchFamily="18" charset="0"/>
                <a:cs typeface="Times New Roman" pitchFamily="18" charset="0"/>
              </a:rPr>
              <a:t>The scale model is a smaller and a non-functional model commonly used for prototyping large products like buildings, automobiles, etc</a:t>
            </a:r>
            <a:r>
              <a:rPr lang="en-US" sz="1600" dirty="0" smtClean="0">
                <a:latin typeface="Times New Roman" pitchFamily="18" charset="0"/>
                <a:cs typeface="Times New Roman" pitchFamily="18" charset="0"/>
              </a:rPr>
              <a:t>.</a:t>
            </a:r>
          </a:p>
          <a:p>
            <a:pPr algn="just" fontAlgn="base"/>
            <a:endParaRPr lang="en-US" sz="1600" dirty="0">
              <a:latin typeface="Times New Roman" pitchFamily="18" charset="0"/>
              <a:cs typeface="Times New Roman" pitchFamily="18" charset="0"/>
            </a:endParaRP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63</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61722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2998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9728" indent="0" algn="ctr">
              <a:buNone/>
            </a:pPr>
            <a:r>
              <a:rPr lang="en-US" sz="2100" b="1" dirty="0"/>
              <a:t>Advantages</a:t>
            </a:r>
            <a:endParaRPr lang="en-US" sz="2100" b="1" dirty="0" smtClean="0">
              <a:latin typeface="Times New Roman" pitchFamily="18" charset="0"/>
              <a:cs typeface="Times New Roman" pitchFamily="18" charset="0"/>
            </a:endParaRPr>
          </a:p>
          <a:p>
            <a:pPr marL="109728" indent="0" algn="just">
              <a:buNone/>
            </a:pPr>
            <a:endParaRPr lang="en-US" sz="2100" dirty="0">
              <a:latin typeface="Times New Roman" pitchFamily="18" charset="0"/>
              <a:cs typeface="Times New Roman" pitchFamily="18" charset="0"/>
            </a:endParaRPr>
          </a:p>
          <a:p>
            <a:pPr marL="109728" indent="0" algn="just">
              <a:buNone/>
            </a:pPr>
            <a:r>
              <a:rPr lang="en-US" sz="2100" dirty="0" smtClean="0">
                <a:latin typeface="Times New Roman" pitchFamily="18" charset="0"/>
                <a:cs typeface="Times New Roman" pitchFamily="18" charset="0"/>
              </a:rPr>
              <a:t>Here</a:t>
            </a:r>
            <a:r>
              <a:rPr lang="en-US" sz="2100" dirty="0">
                <a:latin typeface="Times New Roman" pitchFamily="18" charset="0"/>
                <a:cs typeface="Times New Roman" pitchFamily="18" charset="0"/>
              </a:rPr>
              <a:t>, are important pros/benefits of using Prototyping models</a:t>
            </a:r>
            <a:r>
              <a:rPr lang="en-US" sz="2100" dirty="0" smtClean="0">
                <a:latin typeface="Times New Roman" pitchFamily="18" charset="0"/>
                <a:cs typeface="Times New Roman" pitchFamily="18" charset="0"/>
              </a:rPr>
              <a:t>:</a:t>
            </a:r>
          </a:p>
          <a:p>
            <a:pPr marL="109728" indent="0" algn="just">
              <a:buNone/>
            </a:pPr>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Users are actively involved in development. Therefore, errors can be detected in the initial stage of the software development process</a:t>
            </a:r>
            <a:r>
              <a:rPr lang="en-US" sz="2100" dirty="0" smtClean="0">
                <a:latin typeface="Times New Roman" pitchFamily="18" charset="0"/>
                <a:cs typeface="Times New Roman" pitchFamily="18" charset="0"/>
              </a:rPr>
              <a:t>.</a:t>
            </a:r>
          </a:p>
          <a:p>
            <a:pPr lvl="0"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Missing functionality can be identified, which helps to reduce the risk of failure as Prototyping is also considered as a risk reduction activity</a:t>
            </a:r>
            <a:r>
              <a:rPr lang="en-US" sz="2100" dirty="0" smtClean="0">
                <a:latin typeface="Times New Roman" pitchFamily="18" charset="0"/>
                <a:cs typeface="Times New Roman" pitchFamily="18" charset="0"/>
              </a:rPr>
              <a:t>.</a:t>
            </a:r>
          </a:p>
          <a:p>
            <a:pPr lvl="0"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Helps team member to communicate </a:t>
            </a:r>
            <a:r>
              <a:rPr lang="en-US" sz="2100" dirty="0" smtClean="0">
                <a:latin typeface="Times New Roman" pitchFamily="18" charset="0"/>
                <a:cs typeface="Times New Roman" pitchFamily="18" charset="0"/>
              </a:rPr>
              <a:t>effectively</a:t>
            </a:r>
          </a:p>
          <a:p>
            <a:pPr lvl="0"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Customer satisfaction exists because the customer can feel the product at a very early stage</a:t>
            </a:r>
            <a:r>
              <a:rPr lang="en-US" sz="2100" dirty="0" smtClean="0">
                <a:latin typeface="Times New Roman" pitchFamily="18" charset="0"/>
                <a:cs typeface="Times New Roman" pitchFamily="18" charset="0"/>
              </a:rPr>
              <a:t>.</a:t>
            </a:r>
          </a:p>
          <a:p>
            <a:pPr lvl="0"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There will be hardly any chance of software rejection</a:t>
            </a:r>
            <a:r>
              <a:rPr lang="en-US" sz="2100" dirty="0" smtClean="0">
                <a:latin typeface="Times New Roman" pitchFamily="18" charset="0"/>
                <a:cs typeface="Times New Roman" pitchFamily="18" charset="0"/>
              </a:rPr>
              <a:t>.</a:t>
            </a:r>
          </a:p>
          <a:p>
            <a:pPr lvl="0" algn="just"/>
            <a:endParaRPr lang="en-US" sz="2100" dirty="0">
              <a:latin typeface="Times New Roman" pitchFamily="18" charset="0"/>
              <a:cs typeface="Times New Roman" pitchFamily="18" charset="0"/>
            </a:endParaRPr>
          </a:p>
          <a:p>
            <a:pPr lvl="0" algn="just"/>
            <a:r>
              <a:rPr lang="en-US" sz="2100" dirty="0">
                <a:latin typeface="Times New Roman" pitchFamily="18" charset="0"/>
                <a:cs typeface="Times New Roman" pitchFamily="18" charset="0"/>
              </a:rPr>
              <a:t>Quicker user feedback helps you to achieve better software development solutions.</a:t>
            </a:r>
          </a:p>
          <a:p>
            <a:pPr algn="just"/>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64</a:t>
            </a:fld>
            <a:endParaRPr lang="en-US"/>
          </a:p>
        </p:txBody>
      </p:sp>
    </p:spTree>
    <p:extLst>
      <p:ext uri="{BB962C8B-B14F-4D97-AF65-F5344CB8AC3E}">
        <p14:creationId xmlns:p14="http://schemas.microsoft.com/office/powerpoint/2010/main" val="5527118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7500" lnSpcReduction="20000"/>
          </a:bodyPr>
          <a:lstStyle/>
          <a:p>
            <a:pPr marL="109728" indent="0" algn="ctr">
              <a:buNone/>
            </a:pPr>
            <a:r>
              <a:rPr lang="en-US" sz="3300" b="1" dirty="0">
                <a:latin typeface="Times New Roman" pitchFamily="18" charset="0"/>
                <a:cs typeface="Times New Roman" pitchFamily="18" charset="0"/>
              </a:rPr>
              <a:t>Disadvantages</a:t>
            </a:r>
            <a:endParaRPr lang="en-US" sz="3300" b="1" dirty="0" smtClean="0">
              <a:latin typeface="Times New Roman" pitchFamily="18" charset="0"/>
              <a:cs typeface="Times New Roman" pitchFamily="18" charset="0"/>
            </a:endParaRPr>
          </a:p>
          <a:p>
            <a:pPr marL="109728" indent="0" algn="just">
              <a:buNone/>
            </a:pPr>
            <a:endParaRPr lang="en-US" sz="2600" dirty="0">
              <a:latin typeface="Times New Roman" pitchFamily="18" charset="0"/>
              <a:cs typeface="Times New Roman" pitchFamily="18" charset="0"/>
            </a:endParaRPr>
          </a:p>
          <a:p>
            <a:pPr marL="109728" indent="0" algn="just">
              <a:buNone/>
            </a:pPr>
            <a:r>
              <a:rPr lang="en-US" sz="3200" dirty="0" smtClean="0">
                <a:latin typeface="Times New Roman" pitchFamily="18" charset="0"/>
                <a:cs typeface="Times New Roman" pitchFamily="18" charset="0"/>
              </a:rPr>
              <a:t>Here</a:t>
            </a:r>
            <a:r>
              <a:rPr lang="en-US" sz="3200" dirty="0">
                <a:latin typeface="Times New Roman" pitchFamily="18" charset="0"/>
                <a:cs typeface="Times New Roman" pitchFamily="18" charset="0"/>
              </a:rPr>
              <a:t>, are important cons/drawbacks of prototyping model</a:t>
            </a:r>
            <a:r>
              <a:rPr lang="en-US" sz="3200" dirty="0" smtClean="0">
                <a:latin typeface="Times New Roman" pitchFamily="18" charset="0"/>
                <a:cs typeface="Times New Roman" pitchFamily="18" charset="0"/>
              </a:rPr>
              <a:t>:</a:t>
            </a:r>
          </a:p>
          <a:p>
            <a:pPr marL="109728" indent="0" algn="just">
              <a:buNone/>
            </a:pPr>
            <a:endParaRPr lang="en-US" sz="3200" dirty="0">
              <a:latin typeface="Times New Roman" pitchFamily="18" charset="0"/>
              <a:cs typeface="Times New Roman" pitchFamily="18" charset="0"/>
            </a:endParaRPr>
          </a:p>
          <a:p>
            <a:pPr lvl="0" algn="just"/>
            <a:r>
              <a:rPr lang="en-US" sz="3200" dirty="0">
                <a:latin typeface="Times New Roman" pitchFamily="18" charset="0"/>
                <a:cs typeface="Times New Roman" pitchFamily="18" charset="0"/>
              </a:rPr>
              <a:t>Prototyping is a slow and time taking process.</a:t>
            </a:r>
          </a:p>
          <a:p>
            <a:pPr lvl="0" algn="just"/>
            <a:r>
              <a:rPr lang="en-US" sz="3200" dirty="0">
                <a:latin typeface="Times New Roman" pitchFamily="18" charset="0"/>
                <a:cs typeface="Times New Roman" pitchFamily="18" charset="0"/>
              </a:rPr>
              <a:t>The cost of developing a prototype is a total waste as the prototype is ultimately thrown away.</a:t>
            </a:r>
          </a:p>
          <a:p>
            <a:pPr lvl="0" algn="just"/>
            <a:r>
              <a:rPr lang="en-US" sz="3200" dirty="0">
                <a:latin typeface="Times New Roman" pitchFamily="18" charset="0"/>
                <a:cs typeface="Times New Roman" pitchFamily="18" charset="0"/>
              </a:rPr>
              <a:t>Prototyping may encourage excessive change requests.</a:t>
            </a:r>
          </a:p>
          <a:p>
            <a:pPr lvl="0" algn="just"/>
            <a:r>
              <a:rPr lang="en-US" sz="3200" dirty="0">
                <a:latin typeface="Times New Roman" pitchFamily="18" charset="0"/>
                <a:cs typeface="Times New Roman" pitchFamily="18" charset="0"/>
              </a:rPr>
              <a:t>Some times customers may not be willing to participate in the iteration cycle for the longer time duration.</a:t>
            </a:r>
          </a:p>
          <a:p>
            <a:pPr lvl="0" algn="just"/>
            <a:r>
              <a:rPr lang="en-US" sz="3200" dirty="0">
                <a:latin typeface="Times New Roman" pitchFamily="18" charset="0"/>
                <a:cs typeface="Times New Roman" pitchFamily="18" charset="0"/>
              </a:rPr>
              <a:t>There may be far too many variations in software requirements when each time the prototype is evaluated by the customer.</a:t>
            </a:r>
          </a:p>
          <a:p>
            <a:pPr lvl="0" algn="just"/>
            <a:r>
              <a:rPr lang="en-US" sz="3200" dirty="0">
                <a:latin typeface="Times New Roman" pitchFamily="18" charset="0"/>
                <a:cs typeface="Times New Roman" pitchFamily="18" charset="0"/>
              </a:rPr>
              <a:t>Poor documentation because the requirements of the customers are changing.</a:t>
            </a:r>
          </a:p>
          <a:p>
            <a:pPr lvl="0" algn="just"/>
            <a:r>
              <a:rPr lang="en-US" sz="3200" dirty="0">
                <a:latin typeface="Times New Roman" pitchFamily="18" charset="0"/>
                <a:cs typeface="Times New Roman" pitchFamily="18" charset="0"/>
              </a:rPr>
              <a:t>It is very difficult for software developers to accommodate all the changes demanded by the clients.</a:t>
            </a:r>
          </a:p>
          <a:p>
            <a:pPr lvl="0" algn="just"/>
            <a:r>
              <a:rPr lang="en-US" sz="3200" dirty="0">
                <a:latin typeface="Times New Roman" pitchFamily="18" charset="0"/>
                <a:cs typeface="Times New Roman" pitchFamily="18" charset="0"/>
              </a:rPr>
              <a:t>After seeing an early prototype model, the customers may think that the actual product will be delivered to him soon.</a:t>
            </a:r>
          </a:p>
          <a:p>
            <a:pPr lvl="0" algn="just"/>
            <a:r>
              <a:rPr lang="en-US" sz="3200" dirty="0">
                <a:latin typeface="Times New Roman" pitchFamily="18" charset="0"/>
                <a:cs typeface="Times New Roman" pitchFamily="18" charset="0"/>
              </a:rPr>
              <a:t>The client may lose interest in the final product when he or she is not happy with the initial prototype.</a:t>
            </a:r>
          </a:p>
          <a:p>
            <a:pPr lvl="0" algn="just"/>
            <a:r>
              <a:rPr lang="en-US" sz="3200" dirty="0">
                <a:latin typeface="Times New Roman" pitchFamily="18" charset="0"/>
                <a:cs typeface="Times New Roman" pitchFamily="18" charset="0"/>
              </a:rPr>
              <a:t>Developers who want to build prototypes quickly may end up building sub-standard development solutions.</a:t>
            </a:r>
          </a:p>
          <a:p>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65</a:t>
            </a:fld>
            <a:endParaRPr lang="en-US"/>
          </a:p>
        </p:txBody>
      </p:sp>
    </p:spTree>
    <p:extLst>
      <p:ext uri="{BB962C8B-B14F-4D97-AF65-F5344CB8AC3E}">
        <p14:creationId xmlns:p14="http://schemas.microsoft.com/office/powerpoint/2010/main" val="15984159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110450998"/>
              </p:ext>
            </p:extLst>
          </p:nvPr>
        </p:nvGraphicFramePr>
        <p:xfrm>
          <a:off x="609600" y="1752600"/>
          <a:ext cx="8077200" cy="3383280"/>
        </p:xfrm>
        <a:graphic>
          <a:graphicData uri="http://schemas.openxmlformats.org/drawingml/2006/table">
            <a:tbl>
              <a:tblPr firstRow="1" bandRow="1">
                <a:tableStyleId>{5C22544A-7EE6-4342-B048-85BDC9FD1C3A}</a:tableStyleId>
              </a:tblPr>
              <a:tblGrid>
                <a:gridCol w="838200"/>
                <a:gridCol w="3200400"/>
                <a:gridCol w="4038600"/>
              </a:tblGrid>
              <a:tr h="288517">
                <a:tc>
                  <a:txBody>
                    <a:bodyPr/>
                    <a:lstStyle/>
                    <a:p>
                      <a:pPr algn="ctr"/>
                      <a:r>
                        <a:rPr lang="en-US" dirty="0" err="1" smtClean="0"/>
                        <a:t>S.No</a:t>
                      </a:r>
                      <a:r>
                        <a:rPr lang="en-US" dirty="0" smtClean="0"/>
                        <a:t>.</a:t>
                      </a:r>
                      <a:endParaRPr lang="en-US" dirty="0"/>
                    </a:p>
                  </a:txBody>
                  <a:tcPr/>
                </a:tc>
                <a:tc>
                  <a:txBody>
                    <a:bodyPr/>
                    <a:lstStyle/>
                    <a:p>
                      <a:pPr algn="ctr"/>
                      <a:r>
                        <a:rPr lang="en-US" dirty="0" smtClean="0"/>
                        <a:t>Spiral Model</a:t>
                      </a:r>
                      <a:endParaRPr lang="en-US" dirty="0"/>
                    </a:p>
                  </a:txBody>
                  <a:tcPr/>
                </a:tc>
                <a:tc>
                  <a:txBody>
                    <a:bodyPr/>
                    <a:lstStyle/>
                    <a:p>
                      <a:pPr algn="ctr"/>
                      <a:r>
                        <a:rPr lang="en-US" dirty="0" smtClean="0"/>
                        <a:t>Prototype</a:t>
                      </a:r>
                      <a:r>
                        <a:rPr lang="en-US" baseline="0" dirty="0" smtClean="0"/>
                        <a:t> Model</a:t>
                      </a:r>
                      <a:endParaRPr lang="en-US" dirty="0"/>
                    </a:p>
                  </a:txBody>
                  <a:tcPr/>
                </a:tc>
              </a:tr>
              <a:tr h="288517">
                <a:tc>
                  <a:txBody>
                    <a:bodyPr/>
                    <a:lstStyle/>
                    <a:p>
                      <a:pPr algn="just"/>
                      <a:r>
                        <a:rPr lang="en-US" sz="1400" dirty="0" smtClean="0">
                          <a:latin typeface="Times New Roman" pitchFamily="18" charset="0"/>
                          <a:cs typeface="Times New Roman" pitchFamily="18" charset="0"/>
                        </a:rPr>
                        <a:t>1</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Spiral model is a risk-driven software development model and is made with features of incremental, waterfall or evolutionary prototyping models.</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Prototype model is a software development model in which a prototype is built, tested and then refined as per customer needs.</a:t>
                      </a:r>
                      <a:endParaRPr lang="en-US" sz="1400" dirty="0">
                        <a:latin typeface="Times New Roman" pitchFamily="18" charset="0"/>
                        <a:cs typeface="Times New Roman" pitchFamily="18" charset="0"/>
                      </a:endParaRPr>
                    </a:p>
                  </a:txBody>
                  <a:tcPr/>
                </a:tc>
              </a:tr>
              <a:tr h="288517">
                <a:tc>
                  <a:txBody>
                    <a:bodyPr/>
                    <a:lstStyle/>
                    <a:p>
                      <a:pPr algn="just"/>
                      <a:r>
                        <a:rPr lang="en-US" sz="1400" dirty="0" smtClean="0">
                          <a:latin typeface="Times New Roman" pitchFamily="18" charset="0"/>
                          <a:cs typeface="Times New Roman" pitchFamily="18" charset="0"/>
                        </a:rPr>
                        <a:t>2</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is also referred to as meta mode</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is also referred to as rapid or closed ended prototype</a:t>
                      </a:r>
                      <a:endParaRPr lang="en-US" sz="1400" dirty="0">
                        <a:latin typeface="Times New Roman" pitchFamily="18" charset="0"/>
                        <a:cs typeface="Times New Roman" pitchFamily="18" charset="0"/>
                      </a:endParaRPr>
                    </a:p>
                  </a:txBody>
                  <a:tcPr/>
                </a:tc>
              </a:tr>
              <a:tr h="288517">
                <a:tc>
                  <a:txBody>
                    <a:bodyPr/>
                    <a:lstStyle/>
                    <a:p>
                      <a:pPr algn="just"/>
                      <a:r>
                        <a:rPr lang="en-US" sz="1400" dirty="0" smtClean="0">
                          <a:latin typeface="Times New Roman" pitchFamily="18" charset="0"/>
                          <a:cs typeface="Times New Roman" pitchFamily="18" charset="0"/>
                        </a:rPr>
                        <a:t>3</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takes special care about risk analysis and alternative solution is undertaken</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does not give emphasis on risk analysis.</a:t>
                      </a:r>
                      <a:endParaRPr lang="en-US" sz="1400" dirty="0">
                        <a:latin typeface="Times New Roman" pitchFamily="18" charset="0"/>
                        <a:cs typeface="Times New Roman" pitchFamily="18" charset="0"/>
                      </a:endParaRPr>
                    </a:p>
                  </a:txBody>
                  <a:tcPr/>
                </a:tc>
              </a:tr>
              <a:tr h="288517">
                <a:tc>
                  <a:txBody>
                    <a:bodyPr/>
                    <a:lstStyle/>
                    <a:p>
                      <a:pPr algn="just"/>
                      <a:r>
                        <a:rPr lang="en-US" sz="1400" dirty="0" smtClean="0">
                          <a:latin typeface="Times New Roman" pitchFamily="18" charset="0"/>
                          <a:cs typeface="Times New Roman" pitchFamily="18" charset="0"/>
                        </a:rPr>
                        <a:t>4</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In spiral model, there is no continuous customer interaction</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In prototype model, customer interaction is continuous until the final prototype is approved</a:t>
                      </a:r>
                      <a:endParaRPr lang="en-US" sz="1400" dirty="0">
                        <a:latin typeface="Times New Roman" pitchFamily="18" charset="0"/>
                        <a:cs typeface="Times New Roman" pitchFamily="18" charset="0"/>
                      </a:endParaRPr>
                    </a:p>
                  </a:txBody>
                  <a:tcPr/>
                </a:tc>
              </a:tr>
              <a:tr h="288517">
                <a:tc>
                  <a:txBody>
                    <a:bodyPr/>
                    <a:lstStyle/>
                    <a:p>
                      <a:pPr algn="just"/>
                      <a:r>
                        <a:rPr lang="en-US" sz="1400" dirty="0" smtClean="0">
                          <a:latin typeface="Times New Roman" pitchFamily="18" charset="0"/>
                          <a:cs typeface="Times New Roman" pitchFamily="18" charset="0"/>
                        </a:rPr>
                        <a:t>5</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is best suited when the customer requirements are clear.</a:t>
                      </a:r>
                      <a:endParaRPr lang="en-US" sz="1400" dirty="0">
                        <a:latin typeface="Times New Roman" pitchFamily="18" charset="0"/>
                        <a:cs typeface="Times New Roman" pitchFamily="18" charset="0"/>
                      </a:endParaRPr>
                    </a:p>
                  </a:txBody>
                  <a:tcPr/>
                </a:tc>
                <a:tc>
                  <a:txBody>
                    <a:bodyPr/>
                    <a:lstStyle/>
                    <a:p>
                      <a:pPr algn="just"/>
                      <a:r>
                        <a:rPr kumimoji="0" lang="en-US" sz="1400" b="0" i="0" kern="1200" dirty="0" smtClean="0">
                          <a:solidFill>
                            <a:schemeClr val="dk1"/>
                          </a:solidFill>
                          <a:effectLst/>
                          <a:latin typeface="Times New Roman" pitchFamily="18" charset="0"/>
                          <a:ea typeface="+mn-ea"/>
                          <a:cs typeface="Times New Roman" pitchFamily="18" charset="0"/>
                        </a:rPr>
                        <a:t>It is best suited when the requirement of the client is not clear and supposed to be changed</a:t>
                      </a:r>
                      <a:endParaRPr lang="en-US" sz="1400" dirty="0">
                        <a:latin typeface="Times New Roman" pitchFamily="18" charset="0"/>
                        <a:cs typeface="Times New Roman" pitchFamily="18" charset="0"/>
                      </a:endParaRPr>
                    </a:p>
                  </a:txBody>
                  <a:tcP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66</a:t>
            </a:fld>
            <a:endParaRPr lang="en-US"/>
          </a:p>
        </p:txBody>
      </p:sp>
      <p:sp>
        <p:nvSpPr>
          <p:cNvPr id="5" name="Title 4"/>
          <p:cNvSpPr>
            <a:spLocks noGrp="1"/>
          </p:cNvSpPr>
          <p:nvPr>
            <p:ph type="title" idx="4294967295"/>
          </p:nvPr>
        </p:nvSpPr>
        <p:spPr>
          <a:xfrm>
            <a:off x="461173" y="228600"/>
            <a:ext cx="8229600" cy="9906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endParaRPr lang="en-US" dirty="0"/>
          </a:p>
        </p:txBody>
      </p:sp>
    </p:spTree>
    <p:extLst>
      <p:ext uri="{BB962C8B-B14F-4D97-AF65-F5344CB8AC3E}">
        <p14:creationId xmlns:p14="http://schemas.microsoft.com/office/powerpoint/2010/main" val="20315923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324206792"/>
              </p:ext>
            </p:extLst>
          </p:nvPr>
        </p:nvGraphicFramePr>
        <p:xfrm>
          <a:off x="533400" y="2286000"/>
          <a:ext cx="8229600" cy="1529080"/>
        </p:xfrm>
        <a:graphic>
          <a:graphicData uri="http://schemas.openxmlformats.org/drawingml/2006/table">
            <a:tbl>
              <a:tblPr firstRow="1" bandRow="1">
                <a:tableStyleId>{5C22544A-7EE6-4342-B048-85BDC9FD1C3A}</a:tableStyleId>
              </a:tblPr>
              <a:tblGrid>
                <a:gridCol w="838200"/>
                <a:gridCol w="3505200"/>
                <a:gridCol w="3886200"/>
              </a:tblGrid>
              <a:tr h="370840">
                <a:tc>
                  <a:txBody>
                    <a:bodyPr/>
                    <a:lstStyle/>
                    <a:p>
                      <a:pPr algn="ctr"/>
                      <a:r>
                        <a:rPr lang="en-US" dirty="0" err="1" smtClean="0"/>
                        <a:t>S.No</a:t>
                      </a:r>
                      <a:endParaRPr lang="en-US" dirty="0"/>
                    </a:p>
                  </a:txBody>
                  <a:tcPr/>
                </a:tc>
                <a:tc>
                  <a:txBody>
                    <a:bodyPr/>
                    <a:lstStyle/>
                    <a:p>
                      <a:pPr algn="ctr"/>
                      <a:r>
                        <a:rPr lang="en-US" dirty="0" smtClean="0"/>
                        <a:t>Spiral Model</a:t>
                      </a:r>
                      <a:endParaRPr lang="en-US" dirty="0"/>
                    </a:p>
                  </a:txBody>
                  <a:tcPr/>
                </a:tc>
                <a:tc>
                  <a:txBody>
                    <a:bodyPr/>
                    <a:lstStyle/>
                    <a:p>
                      <a:pPr algn="ctr"/>
                      <a:r>
                        <a:rPr lang="en-US" dirty="0" smtClean="0"/>
                        <a:t>Prototype Model</a:t>
                      </a:r>
                      <a:endParaRPr lang="en-US" dirty="0"/>
                    </a:p>
                  </a:txBody>
                  <a:tcPr/>
                </a:tc>
              </a:tr>
              <a:tr h="370840">
                <a:tc>
                  <a:txBody>
                    <a:bodyPr/>
                    <a:lstStyle/>
                    <a:p>
                      <a:r>
                        <a:rPr lang="en-US" dirty="0" smtClean="0"/>
                        <a:t>7</a:t>
                      </a:r>
                      <a:endParaRPr lang="en-US" dirty="0"/>
                    </a:p>
                  </a:txBody>
                  <a:tcPr/>
                </a:tc>
                <a:tc>
                  <a:txBody>
                    <a:bodyPr/>
                    <a:lstStyle/>
                    <a:p>
                      <a:pPr algn="just"/>
                      <a:r>
                        <a:rPr kumimoji="0" lang="en-US" sz="1600" b="0" i="0" kern="1200" dirty="0" smtClean="0">
                          <a:solidFill>
                            <a:schemeClr val="dk1"/>
                          </a:solidFill>
                          <a:effectLst/>
                          <a:latin typeface="Times New Roman" pitchFamily="18" charset="0"/>
                          <a:ea typeface="+mn-ea"/>
                          <a:cs typeface="Times New Roman" pitchFamily="18" charset="0"/>
                        </a:rPr>
                        <a:t>Cost effective quality improvement is not possible.</a:t>
                      </a:r>
                      <a:endParaRPr lang="en-US" sz="1600" dirty="0">
                        <a:latin typeface="Times New Roman" pitchFamily="18" charset="0"/>
                        <a:cs typeface="Times New Roman" pitchFamily="18" charset="0"/>
                      </a:endParaRPr>
                    </a:p>
                  </a:txBody>
                  <a:tcPr/>
                </a:tc>
                <a:tc>
                  <a:txBody>
                    <a:bodyPr/>
                    <a:lstStyle/>
                    <a:p>
                      <a:pPr algn="just"/>
                      <a:r>
                        <a:rPr kumimoji="0" lang="en-US" sz="1600" b="0" i="0" kern="1200" dirty="0" smtClean="0">
                          <a:solidFill>
                            <a:schemeClr val="dk1"/>
                          </a:solidFill>
                          <a:effectLst/>
                          <a:latin typeface="Times New Roman" pitchFamily="18" charset="0"/>
                          <a:ea typeface="+mn-ea"/>
                          <a:cs typeface="Times New Roman" pitchFamily="18" charset="0"/>
                        </a:rPr>
                        <a:t>Cost effective quality improvement is very much possible</a:t>
                      </a:r>
                      <a:endParaRPr lang="en-US" sz="1600" dirty="0">
                        <a:latin typeface="Times New Roman" pitchFamily="18" charset="0"/>
                        <a:cs typeface="Times New Roman" pitchFamily="18" charset="0"/>
                      </a:endParaRPr>
                    </a:p>
                  </a:txBody>
                  <a:tcPr/>
                </a:tc>
              </a:tr>
              <a:tr h="370840">
                <a:tc>
                  <a:txBody>
                    <a:bodyPr/>
                    <a:lstStyle/>
                    <a:p>
                      <a:r>
                        <a:rPr lang="en-US" dirty="0" smtClean="0"/>
                        <a:t>8</a:t>
                      </a:r>
                      <a:endParaRPr lang="en-US" dirty="0"/>
                    </a:p>
                  </a:txBody>
                  <a:tcPr/>
                </a:tc>
                <a:tc>
                  <a:txBody>
                    <a:bodyPr/>
                    <a:lstStyle/>
                    <a:p>
                      <a:pPr algn="just"/>
                      <a:r>
                        <a:rPr kumimoji="0" lang="en-US" sz="1600" b="0" i="0" kern="1200" dirty="0" smtClean="0">
                          <a:solidFill>
                            <a:schemeClr val="dk1"/>
                          </a:solidFill>
                          <a:effectLst/>
                          <a:latin typeface="Times New Roman" pitchFamily="18" charset="0"/>
                          <a:ea typeface="+mn-ea"/>
                          <a:cs typeface="Times New Roman" pitchFamily="18" charset="0"/>
                        </a:rPr>
                        <a:t>In Spiral model, improvement of quality can increase the cost of product.</a:t>
                      </a:r>
                      <a:endParaRPr lang="en-US" sz="1600" dirty="0">
                        <a:latin typeface="Times New Roman" pitchFamily="18" charset="0"/>
                        <a:cs typeface="Times New Roman" pitchFamily="18" charset="0"/>
                      </a:endParaRPr>
                    </a:p>
                  </a:txBody>
                  <a:tcPr/>
                </a:tc>
                <a:tc>
                  <a:txBody>
                    <a:bodyPr/>
                    <a:lstStyle/>
                    <a:p>
                      <a:pPr algn="just"/>
                      <a:r>
                        <a:rPr kumimoji="0" lang="en-US" sz="1600" b="0" i="0" kern="1200" dirty="0" smtClean="0">
                          <a:solidFill>
                            <a:schemeClr val="dk1"/>
                          </a:solidFill>
                          <a:effectLst/>
                          <a:latin typeface="Times New Roman" pitchFamily="18" charset="0"/>
                          <a:ea typeface="+mn-ea"/>
                          <a:cs typeface="Times New Roman" pitchFamily="18" charset="0"/>
                        </a:rPr>
                        <a:t>In Prototype model, improvement of quality does not increases the cost of product</a:t>
                      </a:r>
                      <a:endParaRPr lang="en-US" sz="1600" dirty="0">
                        <a:latin typeface="Times New Roman" pitchFamily="18" charset="0"/>
                        <a:cs typeface="Times New Roman" pitchFamily="18" charset="0"/>
                      </a:endParaRPr>
                    </a:p>
                  </a:txBody>
                  <a:tcP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67</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8153365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b="1" dirty="0" smtClean="0"/>
              <a:t>RAD Model</a:t>
            </a:r>
          </a:p>
          <a:p>
            <a:endParaRPr lang="en-US" b="1"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68</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133600"/>
            <a:ext cx="5486398"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734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12844396"/>
              </p:ext>
            </p:extLst>
          </p:nvPr>
        </p:nvGraphicFramePr>
        <p:xfrm>
          <a:off x="609600" y="2079445"/>
          <a:ext cx="8077200" cy="3823515"/>
        </p:xfrm>
        <a:graphic>
          <a:graphicData uri="http://schemas.openxmlformats.org/drawingml/2006/table">
            <a:tbl>
              <a:tblPr firstRow="1" bandRow="1">
                <a:tableStyleId>{5C22544A-7EE6-4342-B048-85BDC9FD1C3A}</a:tableStyleId>
              </a:tblPr>
              <a:tblGrid>
                <a:gridCol w="1615440"/>
                <a:gridCol w="1615440"/>
                <a:gridCol w="1615440"/>
                <a:gridCol w="1615440"/>
                <a:gridCol w="1615440"/>
              </a:tblGrid>
              <a:tr h="544694">
                <a:tc>
                  <a:txBody>
                    <a:bodyPr/>
                    <a:lstStyle/>
                    <a:p>
                      <a:pPr algn="l" fontAlgn="ctr"/>
                      <a:r>
                        <a:rPr lang="en-US" sz="1600" dirty="0">
                          <a:effectLst/>
                          <a:latin typeface="Times New Roman" pitchFamily="18" charset="0"/>
                          <a:cs typeface="Times New Roman" pitchFamily="18" charset="0"/>
                        </a:rPr>
                        <a:t>Properties of Model</a:t>
                      </a:r>
                    </a:p>
                  </a:txBody>
                  <a:tcPr anchor="ctr"/>
                </a:tc>
                <a:tc>
                  <a:txBody>
                    <a:bodyPr/>
                    <a:lstStyle/>
                    <a:p>
                      <a:pPr algn="l" fontAlgn="ctr"/>
                      <a:r>
                        <a:rPr lang="en-US" sz="1600" dirty="0">
                          <a:effectLst/>
                          <a:latin typeface="Times New Roman" pitchFamily="18" charset="0"/>
                          <a:cs typeface="Times New Roman" pitchFamily="18" charset="0"/>
                        </a:rPr>
                        <a:t>Water-Fall Model</a:t>
                      </a:r>
                    </a:p>
                  </a:txBody>
                  <a:tcPr anchor="ctr"/>
                </a:tc>
                <a:tc>
                  <a:txBody>
                    <a:bodyPr/>
                    <a:lstStyle/>
                    <a:p>
                      <a:pPr algn="l" fontAlgn="ctr"/>
                      <a:r>
                        <a:rPr lang="en-US" sz="1600" dirty="0">
                          <a:effectLst/>
                          <a:latin typeface="Times New Roman" pitchFamily="18" charset="0"/>
                          <a:cs typeface="Times New Roman" pitchFamily="18" charset="0"/>
                        </a:rPr>
                        <a:t>Incremental Model</a:t>
                      </a:r>
                    </a:p>
                  </a:txBody>
                  <a:tcPr anchor="ctr"/>
                </a:tc>
                <a:tc>
                  <a:txBody>
                    <a:bodyPr/>
                    <a:lstStyle/>
                    <a:p>
                      <a:pPr algn="l" fontAlgn="ctr"/>
                      <a:r>
                        <a:rPr lang="en-US" sz="1600" dirty="0">
                          <a:effectLst/>
                          <a:latin typeface="Times New Roman" pitchFamily="18" charset="0"/>
                          <a:cs typeface="Times New Roman" pitchFamily="18" charset="0"/>
                        </a:rPr>
                        <a:t>Spiral Model</a:t>
                      </a:r>
                    </a:p>
                  </a:txBody>
                  <a:tcPr anchor="ctr"/>
                </a:tc>
                <a:tc>
                  <a:txBody>
                    <a:bodyPr/>
                    <a:lstStyle/>
                    <a:p>
                      <a:pPr algn="l" fontAlgn="ctr"/>
                      <a:r>
                        <a:rPr lang="en-US" sz="1600">
                          <a:effectLst/>
                          <a:latin typeface="Times New Roman" pitchFamily="18" charset="0"/>
                          <a:cs typeface="Times New Roman" pitchFamily="18" charset="0"/>
                        </a:rPr>
                        <a:t>Rad Model</a:t>
                      </a:r>
                    </a:p>
                  </a:txBody>
                  <a:tcPr anchor="ctr"/>
                </a:tc>
              </a:tr>
              <a:tr h="544694">
                <a:tc>
                  <a:txBody>
                    <a:bodyPr/>
                    <a:lstStyle/>
                    <a:p>
                      <a:pPr fontAlgn="ctr"/>
                      <a:r>
                        <a:rPr lang="en-US" sz="1600">
                          <a:effectLst/>
                          <a:latin typeface="Times New Roman" pitchFamily="18" charset="0"/>
                          <a:cs typeface="Times New Roman" pitchFamily="18" charset="0"/>
                        </a:rPr>
                        <a:t>Planning in early stage</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No</a:t>
                      </a:r>
                    </a:p>
                  </a:txBody>
                  <a:tcPr anchor="ctr"/>
                </a:tc>
              </a:tr>
              <a:tr h="544694">
                <a:tc>
                  <a:txBody>
                    <a:bodyPr/>
                    <a:lstStyle/>
                    <a:p>
                      <a:pPr fontAlgn="ctr"/>
                      <a:r>
                        <a:rPr lang="en-US" sz="1600">
                          <a:effectLst/>
                          <a:latin typeface="Times New Roman" pitchFamily="18" charset="0"/>
                          <a:cs typeface="Times New Roman" pitchFamily="18" charset="0"/>
                        </a:rPr>
                        <a:t>Returning to an earlier phase</a:t>
                      </a:r>
                    </a:p>
                  </a:txBody>
                  <a:tcPr anchor="ctr"/>
                </a:tc>
                <a:tc>
                  <a:txBody>
                    <a:bodyPr/>
                    <a:lstStyle/>
                    <a:p>
                      <a:pPr fontAlgn="ctr"/>
                      <a:r>
                        <a:rPr lang="en-US" sz="1600">
                          <a:effectLst/>
                          <a:latin typeface="Times New Roman" pitchFamily="18" charset="0"/>
                          <a:cs typeface="Times New Roman" pitchFamily="18" charset="0"/>
                        </a:rPr>
                        <a:t>No</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Yes</a:t>
                      </a:r>
                    </a:p>
                  </a:txBody>
                  <a:tcPr anchor="ctr"/>
                </a:tc>
              </a:tr>
              <a:tr h="544694">
                <a:tc>
                  <a:txBody>
                    <a:bodyPr/>
                    <a:lstStyle/>
                    <a:p>
                      <a:pPr fontAlgn="ctr"/>
                      <a:r>
                        <a:rPr lang="en-US" sz="1600">
                          <a:effectLst/>
                          <a:latin typeface="Times New Roman" pitchFamily="18" charset="0"/>
                          <a:cs typeface="Times New Roman" pitchFamily="18" charset="0"/>
                        </a:rPr>
                        <a:t>Handle Large-Project</a:t>
                      </a:r>
                    </a:p>
                  </a:txBody>
                  <a:tcPr anchor="ctr"/>
                </a:tc>
                <a:tc>
                  <a:txBody>
                    <a:bodyPr/>
                    <a:lstStyle/>
                    <a:p>
                      <a:pPr fontAlgn="ctr"/>
                      <a:r>
                        <a:rPr lang="en-US" sz="1600">
                          <a:effectLst/>
                          <a:latin typeface="Times New Roman" pitchFamily="18" charset="0"/>
                          <a:cs typeface="Times New Roman" pitchFamily="18" charset="0"/>
                        </a:rPr>
                        <a:t>Not Appropriate</a:t>
                      </a:r>
                    </a:p>
                  </a:txBody>
                  <a:tcPr anchor="ctr"/>
                </a:tc>
                <a:tc>
                  <a:txBody>
                    <a:bodyPr/>
                    <a:lstStyle/>
                    <a:p>
                      <a:pPr fontAlgn="ctr"/>
                      <a:r>
                        <a:rPr lang="en-US" sz="1600">
                          <a:effectLst/>
                          <a:latin typeface="Times New Roman" pitchFamily="18" charset="0"/>
                          <a:cs typeface="Times New Roman" pitchFamily="18" charset="0"/>
                        </a:rPr>
                        <a:t>Not Appropriate</a:t>
                      </a:r>
                    </a:p>
                  </a:txBody>
                  <a:tcPr anchor="ctr"/>
                </a:tc>
                <a:tc>
                  <a:txBody>
                    <a:bodyPr/>
                    <a:lstStyle/>
                    <a:p>
                      <a:pPr fontAlgn="ctr"/>
                      <a:r>
                        <a:rPr lang="en-US" sz="1600">
                          <a:effectLst/>
                          <a:latin typeface="Times New Roman" pitchFamily="18" charset="0"/>
                          <a:cs typeface="Times New Roman" pitchFamily="18" charset="0"/>
                        </a:rPr>
                        <a:t>Appropriate</a:t>
                      </a:r>
                    </a:p>
                  </a:txBody>
                  <a:tcPr anchor="ctr"/>
                </a:tc>
                <a:tc>
                  <a:txBody>
                    <a:bodyPr/>
                    <a:lstStyle/>
                    <a:p>
                      <a:pPr fontAlgn="ctr"/>
                      <a:r>
                        <a:rPr lang="en-US" sz="1600" dirty="0">
                          <a:effectLst/>
                          <a:latin typeface="Times New Roman" pitchFamily="18" charset="0"/>
                          <a:cs typeface="Times New Roman" pitchFamily="18" charset="0"/>
                        </a:rPr>
                        <a:t>Not Appropriate</a:t>
                      </a:r>
                    </a:p>
                  </a:txBody>
                  <a:tcPr anchor="ctr"/>
                </a:tc>
              </a:tr>
              <a:tr h="544694">
                <a:tc>
                  <a:txBody>
                    <a:bodyPr/>
                    <a:lstStyle/>
                    <a:p>
                      <a:pPr fontAlgn="ctr"/>
                      <a:r>
                        <a:rPr lang="en-US" sz="1600">
                          <a:effectLst/>
                          <a:latin typeface="Times New Roman" pitchFamily="18" charset="0"/>
                          <a:cs typeface="Times New Roman" pitchFamily="18" charset="0"/>
                        </a:rPr>
                        <a:t>Detailed Documentation</a:t>
                      </a:r>
                    </a:p>
                  </a:txBody>
                  <a:tcPr anchor="ctr"/>
                </a:tc>
                <a:tc>
                  <a:txBody>
                    <a:bodyPr/>
                    <a:lstStyle/>
                    <a:p>
                      <a:pPr fontAlgn="ctr"/>
                      <a:r>
                        <a:rPr lang="en-US" sz="1600">
                          <a:effectLst/>
                          <a:latin typeface="Times New Roman" pitchFamily="18" charset="0"/>
                          <a:cs typeface="Times New Roman" pitchFamily="18" charset="0"/>
                        </a:rPr>
                        <a:t>Necessary</a:t>
                      </a:r>
                    </a:p>
                  </a:txBody>
                  <a:tcPr anchor="ctr"/>
                </a:tc>
                <a:tc>
                  <a:txBody>
                    <a:bodyPr/>
                    <a:lstStyle/>
                    <a:p>
                      <a:pPr fontAlgn="ctr"/>
                      <a:r>
                        <a:rPr lang="en-US" sz="1600">
                          <a:effectLst/>
                          <a:latin typeface="Times New Roman" pitchFamily="18" charset="0"/>
                          <a:cs typeface="Times New Roman" pitchFamily="18" charset="0"/>
                        </a:rPr>
                        <a:t>Yes but not much</a:t>
                      </a:r>
                    </a:p>
                  </a:txBody>
                  <a:tcPr anchor="ctr"/>
                </a:tc>
                <a:tc>
                  <a:txBody>
                    <a:bodyPr/>
                    <a:lstStyle/>
                    <a:p>
                      <a:pPr fontAlgn="ctr"/>
                      <a:r>
                        <a:rPr lang="en-US" sz="1600">
                          <a:effectLst/>
                          <a:latin typeface="Times New Roman" pitchFamily="18" charset="0"/>
                          <a:cs typeface="Times New Roman" pitchFamily="18" charset="0"/>
                        </a:rPr>
                        <a:t>Yes</a:t>
                      </a:r>
                    </a:p>
                  </a:txBody>
                  <a:tcPr anchor="ctr"/>
                </a:tc>
                <a:tc>
                  <a:txBody>
                    <a:bodyPr/>
                    <a:lstStyle/>
                    <a:p>
                      <a:pPr fontAlgn="ctr"/>
                      <a:r>
                        <a:rPr lang="en-US" sz="1600">
                          <a:effectLst/>
                          <a:latin typeface="Times New Roman" pitchFamily="18" charset="0"/>
                          <a:cs typeface="Times New Roman" pitchFamily="18" charset="0"/>
                        </a:rPr>
                        <a:t>Limited</a:t>
                      </a:r>
                    </a:p>
                  </a:txBody>
                  <a:tcPr anchor="ctr"/>
                </a:tc>
              </a:tr>
              <a:tr h="348795">
                <a:tc>
                  <a:txBody>
                    <a:bodyPr/>
                    <a:lstStyle/>
                    <a:p>
                      <a:pPr fontAlgn="ctr"/>
                      <a:r>
                        <a:rPr lang="en-US" sz="1600">
                          <a:effectLst/>
                          <a:latin typeface="Times New Roman" pitchFamily="18" charset="0"/>
                          <a:cs typeface="Times New Roman" pitchFamily="18" charset="0"/>
                        </a:rPr>
                        <a:t>Cost</a:t>
                      </a:r>
                    </a:p>
                  </a:txBody>
                  <a:tcPr anchor="ctr"/>
                </a:tc>
                <a:tc>
                  <a:txBody>
                    <a:bodyPr/>
                    <a:lstStyle/>
                    <a:p>
                      <a:pPr fontAlgn="ctr"/>
                      <a:r>
                        <a:rPr lang="en-US" sz="1600">
                          <a:effectLst/>
                          <a:latin typeface="Times New Roman" pitchFamily="18" charset="0"/>
                          <a:cs typeface="Times New Roman" pitchFamily="18" charset="0"/>
                        </a:rPr>
                        <a:t>Low</a:t>
                      </a:r>
                    </a:p>
                  </a:txBody>
                  <a:tcPr anchor="ctr"/>
                </a:tc>
                <a:tc>
                  <a:txBody>
                    <a:bodyPr/>
                    <a:lstStyle/>
                    <a:p>
                      <a:pPr fontAlgn="ctr"/>
                      <a:r>
                        <a:rPr lang="en-US" sz="1600">
                          <a:effectLst/>
                          <a:latin typeface="Times New Roman" pitchFamily="18" charset="0"/>
                          <a:cs typeface="Times New Roman" pitchFamily="18" charset="0"/>
                        </a:rPr>
                        <a:t>Low</a:t>
                      </a:r>
                    </a:p>
                  </a:txBody>
                  <a:tcPr anchor="ctr"/>
                </a:tc>
                <a:tc>
                  <a:txBody>
                    <a:bodyPr/>
                    <a:lstStyle/>
                    <a:p>
                      <a:pPr fontAlgn="ctr"/>
                      <a:r>
                        <a:rPr lang="en-US" sz="1600">
                          <a:effectLst/>
                          <a:latin typeface="Times New Roman" pitchFamily="18" charset="0"/>
                          <a:cs typeface="Times New Roman" pitchFamily="18" charset="0"/>
                        </a:rPr>
                        <a:t>Expensive</a:t>
                      </a:r>
                    </a:p>
                  </a:txBody>
                  <a:tcPr anchor="ctr"/>
                </a:tc>
                <a:tc>
                  <a:txBody>
                    <a:bodyPr/>
                    <a:lstStyle/>
                    <a:p>
                      <a:pPr fontAlgn="ctr"/>
                      <a:r>
                        <a:rPr lang="en-US" sz="1600" dirty="0">
                          <a:effectLst/>
                          <a:latin typeface="Times New Roman" pitchFamily="18" charset="0"/>
                          <a:cs typeface="Times New Roman" pitchFamily="18" charset="0"/>
                        </a:rPr>
                        <a:t>Low</a:t>
                      </a:r>
                    </a:p>
                  </a:txBody>
                  <a:tcPr anchor="ctr"/>
                </a:tc>
              </a:tr>
              <a:tr h="544694">
                <a:tc>
                  <a:txBody>
                    <a:bodyPr/>
                    <a:lstStyle/>
                    <a:p>
                      <a:pPr fontAlgn="ctr"/>
                      <a:r>
                        <a:rPr lang="en-US" sz="1600" dirty="0">
                          <a:effectLst/>
                          <a:latin typeface="Times New Roman" pitchFamily="18" charset="0"/>
                          <a:cs typeface="Times New Roman" pitchFamily="18" charset="0"/>
                        </a:rPr>
                        <a:t>Requirement Specifications</a:t>
                      </a:r>
                    </a:p>
                  </a:txBody>
                  <a:tcPr anchor="ctr"/>
                </a:tc>
                <a:tc>
                  <a:txBody>
                    <a:bodyPr/>
                    <a:lstStyle/>
                    <a:p>
                      <a:pPr fontAlgn="ctr"/>
                      <a:r>
                        <a:rPr lang="en-US" sz="1600">
                          <a:effectLst/>
                          <a:latin typeface="Times New Roman" pitchFamily="18" charset="0"/>
                          <a:cs typeface="Times New Roman" pitchFamily="18" charset="0"/>
                        </a:rPr>
                        <a:t>Beginning</a:t>
                      </a:r>
                    </a:p>
                  </a:txBody>
                  <a:tcPr anchor="ctr"/>
                </a:tc>
                <a:tc>
                  <a:txBody>
                    <a:bodyPr/>
                    <a:lstStyle/>
                    <a:p>
                      <a:pPr fontAlgn="ctr"/>
                      <a:r>
                        <a:rPr lang="en-US" sz="1600">
                          <a:effectLst/>
                          <a:latin typeface="Times New Roman" pitchFamily="18" charset="0"/>
                          <a:cs typeface="Times New Roman" pitchFamily="18" charset="0"/>
                        </a:rPr>
                        <a:t>Beginning</a:t>
                      </a:r>
                    </a:p>
                  </a:txBody>
                  <a:tcPr anchor="ctr"/>
                </a:tc>
                <a:tc>
                  <a:txBody>
                    <a:bodyPr/>
                    <a:lstStyle/>
                    <a:p>
                      <a:pPr fontAlgn="ctr"/>
                      <a:r>
                        <a:rPr lang="en-US" sz="1600">
                          <a:effectLst/>
                          <a:latin typeface="Times New Roman" pitchFamily="18" charset="0"/>
                          <a:cs typeface="Times New Roman" pitchFamily="18" charset="0"/>
                        </a:rPr>
                        <a:t>Beginning</a:t>
                      </a:r>
                    </a:p>
                  </a:txBody>
                  <a:tcPr anchor="ctr"/>
                </a:tc>
                <a:tc>
                  <a:txBody>
                    <a:bodyPr/>
                    <a:lstStyle/>
                    <a:p>
                      <a:pPr fontAlgn="ctr"/>
                      <a:r>
                        <a:rPr lang="en-US" sz="1600" dirty="0">
                          <a:effectLst/>
                          <a:latin typeface="Times New Roman" pitchFamily="18" charset="0"/>
                          <a:cs typeface="Times New Roman" pitchFamily="18" charset="0"/>
                        </a:rPr>
                        <a:t>Time boxed release</a:t>
                      </a:r>
                    </a:p>
                  </a:txBody>
                  <a:tcPr anchor="ct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69</a:t>
            </a:fld>
            <a:endParaRPr lang="en-US"/>
          </a:p>
        </p:txBody>
      </p:sp>
      <p:sp>
        <p:nvSpPr>
          <p:cNvPr id="5" name="Title 4"/>
          <p:cNvSpPr>
            <a:spLocks noGrp="1"/>
          </p:cNvSpPr>
          <p:nvPr>
            <p:ph type="title" idx="4294967295"/>
          </p:nvPr>
        </p:nvSpPr>
        <p:spPr>
          <a:xfrm>
            <a:off x="461173" y="228600"/>
            <a:ext cx="8229600" cy="990600"/>
          </a:xfrm>
        </p:spPr>
        <p:txBody>
          <a:bodyPr>
            <a:normAutofit fontScale="90000"/>
          </a:bodyPr>
          <a:lstStyle/>
          <a:p>
            <a:pPr algn="ct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Differences between Various Lifecycle Models</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40947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1800" dirty="0" smtClean="0">
                <a:latin typeface="Times New Roman" pitchFamily="18" charset="0"/>
                <a:cs typeface="Times New Roman" pitchFamily="18" charset="0"/>
              </a:rPr>
              <a:t>Re-creating software from scratch and to go one-on-one with requirement is not feasible. </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only feasible and economical solution is to update the existing software so that it matches the latest requirements.</a:t>
            </a:r>
          </a:p>
          <a:p>
            <a:pPr algn="just"/>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marL="0" indent="0">
              <a:buNone/>
            </a:pPr>
            <a:endParaRPr lang="en-US" dirty="0"/>
          </a:p>
        </p:txBody>
      </p:sp>
      <p:sp>
        <p:nvSpPr>
          <p:cNvPr id="2" name="Title 1"/>
          <p:cNvSpPr>
            <a:spLocks noGrp="1"/>
          </p:cNvSpPr>
          <p:nvPr>
            <p:ph type="title" idx="4294967295"/>
          </p:nvPr>
        </p:nvSpPr>
        <p:spPr>
          <a:xfrm>
            <a:off x="461173" y="228600"/>
            <a:ext cx="8229600" cy="990600"/>
          </a:xfrm>
        </p:spPr>
        <p:txBody>
          <a:bodyPr>
            <a:normAutofit/>
          </a:bodyPr>
          <a:lstStyle/>
          <a:p>
            <a:pPr algn="l"/>
            <a:endParaRPr lang="en-US" sz="2800" dirty="0">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2133600" y="3581400"/>
            <a:ext cx="5337175" cy="2125980"/>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99934-0B4B-49BF-A8A1-22173B2C9DAF}" type="slidenum">
              <a:rPr lang="en-US" smtClean="0"/>
              <a:t>7</a:t>
            </a:fld>
            <a:endParaRPr lang="en-US"/>
          </a:p>
        </p:txBody>
      </p:sp>
    </p:spTree>
    <p:extLst>
      <p:ext uri="{BB962C8B-B14F-4D97-AF65-F5344CB8AC3E}">
        <p14:creationId xmlns:p14="http://schemas.microsoft.com/office/powerpoint/2010/main" val="12660595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08899754"/>
              </p:ext>
            </p:extLst>
          </p:nvPr>
        </p:nvGraphicFramePr>
        <p:xfrm>
          <a:off x="609600" y="1600200"/>
          <a:ext cx="8229600" cy="433832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pPr algn="l" fontAlgn="ctr"/>
                      <a:r>
                        <a:rPr lang="en-US" sz="1600" dirty="0">
                          <a:effectLst/>
                          <a:latin typeface="Times New Roman" pitchFamily="18" charset="0"/>
                          <a:cs typeface="Times New Roman" pitchFamily="18" charset="0"/>
                        </a:rPr>
                        <a:t>Properties of Model</a:t>
                      </a:r>
                    </a:p>
                  </a:txBody>
                  <a:tcPr anchor="ctr"/>
                </a:tc>
                <a:tc>
                  <a:txBody>
                    <a:bodyPr/>
                    <a:lstStyle/>
                    <a:p>
                      <a:pPr algn="l" fontAlgn="ctr"/>
                      <a:r>
                        <a:rPr lang="en-US" sz="1600" dirty="0">
                          <a:effectLst/>
                          <a:latin typeface="Times New Roman" pitchFamily="18" charset="0"/>
                          <a:cs typeface="Times New Roman" pitchFamily="18" charset="0"/>
                        </a:rPr>
                        <a:t>Water-Fall Model</a:t>
                      </a:r>
                    </a:p>
                  </a:txBody>
                  <a:tcPr anchor="ctr"/>
                </a:tc>
                <a:tc>
                  <a:txBody>
                    <a:bodyPr/>
                    <a:lstStyle/>
                    <a:p>
                      <a:pPr algn="l" fontAlgn="ctr"/>
                      <a:r>
                        <a:rPr lang="en-US" sz="1600" dirty="0">
                          <a:effectLst/>
                          <a:latin typeface="Times New Roman" pitchFamily="18" charset="0"/>
                          <a:cs typeface="Times New Roman" pitchFamily="18" charset="0"/>
                        </a:rPr>
                        <a:t>Incremental Model</a:t>
                      </a:r>
                    </a:p>
                  </a:txBody>
                  <a:tcPr anchor="ctr"/>
                </a:tc>
                <a:tc>
                  <a:txBody>
                    <a:bodyPr/>
                    <a:lstStyle/>
                    <a:p>
                      <a:pPr algn="l" fontAlgn="ctr"/>
                      <a:r>
                        <a:rPr lang="en-US" sz="1600" dirty="0">
                          <a:effectLst/>
                          <a:latin typeface="Times New Roman" pitchFamily="18" charset="0"/>
                          <a:cs typeface="Times New Roman" pitchFamily="18" charset="0"/>
                        </a:rPr>
                        <a:t>Spiral Model</a:t>
                      </a:r>
                    </a:p>
                  </a:txBody>
                  <a:tcPr anchor="ctr"/>
                </a:tc>
                <a:tc>
                  <a:txBody>
                    <a:bodyPr/>
                    <a:lstStyle/>
                    <a:p>
                      <a:pPr algn="l" fontAlgn="ctr"/>
                      <a:r>
                        <a:rPr lang="en-US" sz="1600" dirty="0">
                          <a:effectLst/>
                          <a:latin typeface="Times New Roman" pitchFamily="18" charset="0"/>
                          <a:cs typeface="Times New Roman" pitchFamily="18" charset="0"/>
                        </a:rPr>
                        <a:t>Rad Model</a:t>
                      </a:r>
                    </a:p>
                  </a:txBody>
                  <a:tcPr anchor="ctr"/>
                </a:tc>
              </a:tr>
              <a:tr h="370840">
                <a:tc>
                  <a:txBody>
                    <a:bodyPr/>
                    <a:lstStyle/>
                    <a:p>
                      <a:pPr fontAlgn="ctr"/>
                      <a:r>
                        <a:rPr lang="en-US" sz="1000" dirty="0">
                          <a:effectLst/>
                          <a:latin typeface="Times New Roman" pitchFamily="18" charset="0"/>
                          <a:cs typeface="Times New Roman" pitchFamily="18" charset="0"/>
                        </a:rPr>
                        <a:t>Flexibility to change</a:t>
                      </a:r>
                    </a:p>
                  </a:txBody>
                  <a:tcPr anchor="ctr"/>
                </a:tc>
                <a:tc>
                  <a:txBody>
                    <a:bodyPr/>
                    <a:lstStyle/>
                    <a:p>
                      <a:pPr fontAlgn="ctr"/>
                      <a:r>
                        <a:rPr lang="en-US" sz="1000">
                          <a:effectLst/>
                          <a:latin typeface="Times New Roman" pitchFamily="18" charset="0"/>
                          <a:cs typeface="Times New Roman" pitchFamily="18" charset="0"/>
                        </a:rPr>
                        <a:t>Difficult</a:t>
                      </a:r>
                    </a:p>
                  </a:txBody>
                  <a:tcPr anchor="ctr"/>
                </a:tc>
                <a:tc>
                  <a:txBody>
                    <a:bodyPr/>
                    <a:lstStyle/>
                    <a:p>
                      <a:pPr fontAlgn="ctr"/>
                      <a:r>
                        <a:rPr lang="en-US" sz="1000" dirty="0">
                          <a:effectLst/>
                          <a:latin typeface="Times New Roman" pitchFamily="18" charset="0"/>
                          <a:cs typeface="Times New Roman" pitchFamily="18" charset="0"/>
                        </a:rPr>
                        <a:t>Easy</a:t>
                      </a:r>
                    </a:p>
                  </a:txBody>
                  <a:tcPr anchor="ctr"/>
                </a:tc>
                <a:tc>
                  <a:txBody>
                    <a:bodyPr/>
                    <a:lstStyle/>
                    <a:p>
                      <a:pPr fontAlgn="ctr"/>
                      <a:r>
                        <a:rPr lang="en-US" sz="1000" dirty="0">
                          <a:effectLst/>
                          <a:latin typeface="Times New Roman" pitchFamily="18" charset="0"/>
                          <a:cs typeface="Times New Roman" pitchFamily="18" charset="0"/>
                        </a:rPr>
                        <a:t>Easy</a:t>
                      </a:r>
                    </a:p>
                  </a:txBody>
                  <a:tcPr anchor="ctr"/>
                </a:tc>
                <a:tc>
                  <a:txBody>
                    <a:bodyPr/>
                    <a:lstStyle/>
                    <a:p>
                      <a:pPr fontAlgn="ctr"/>
                      <a:r>
                        <a:rPr lang="en-US" sz="1000">
                          <a:effectLst/>
                          <a:latin typeface="Times New Roman" pitchFamily="18" charset="0"/>
                          <a:cs typeface="Times New Roman" pitchFamily="18" charset="0"/>
                        </a:rPr>
                        <a:t>Easy</a:t>
                      </a:r>
                    </a:p>
                  </a:txBody>
                  <a:tcPr anchor="ctr"/>
                </a:tc>
              </a:tr>
              <a:tr h="370840">
                <a:tc>
                  <a:txBody>
                    <a:bodyPr/>
                    <a:lstStyle/>
                    <a:p>
                      <a:pPr fontAlgn="ctr"/>
                      <a:r>
                        <a:rPr lang="en-US" sz="1000">
                          <a:effectLst/>
                          <a:latin typeface="Times New Roman" pitchFamily="18" charset="0"/>
                          <a:cs typeface="Times New Roman" pitchFamily="18" charset="0"/>
                        </a:rPr>
                        <a:t>User Involvement</a:t>
                      </a:r>
                    </a:p>
                  </a:txBody>
                  <a:tcPr anchor="ctr"/>
                </a:tc>
                <a:tc>
                  <a:txBody>
                    <a:bodyPr/>
                    <a:lstStyle/>
                    <a:p>
                      <a:pPr fontAlgn="ctr"/>
                      <a:r>
                        <a:rPr lang="en-US" sz="1000">
                          <a:effectLst/>
                          <a:latin typeface="Times New Roman" pitchFamily="18" charset="0"/>
                          <a:cs typeface="Times New Roman" pitchFamily="18" charset="0"/>
                        </a:rPr>
                        <a:t>Only at beginning</a:t>
                      </a:r>
                    </a:p>
                  </a:txBody>
                  <a:tcPr anchor="ctr"/>
                </a:tc>
                <a:tc>
                  <a:txBody>
                    <a:bodyPr/>
                    <a:lstStyle/>
                    <a:p>
                      <a:pPr fontAlgn="ctr"/>
                      <a:r>
                        <a:rPr lang="en-US" sz="1000">
                          <a:effectLst/>
                          <a:latin typeface="Times New Roman" pitchFamily="18" charset="0"/>
                          <a:cs typeface="Times New Roman" pitchFamily="18" charset="0"/>
                        </a:rPr>
                        <a:t>Intermediate</a:t>
                      </a:r>
                    </a:p>
                  </a:txBody>
                  <a:tcPr anchor="ctr"/>
                </a:tc>
                <a:tc>
                  <a:txBody>
                    <a:bodyPr/>
                    <a:lstStyle/>
                    <a:p>
                      <a:pPr fontAlgn="ctr"/>
                      <a:r>
                        <a:rPr lang="en-US" sz="1000">
                          <a:effectLst/>
                          <a:latin typeface="Times New Roman" pitchFamily="18" charset="0"/>
                          <a:cs typeface="Times New Roman" pitchFamily="18" charset="0"/>
                        </a:rPr>
                        <a:t>High</a:t>
                      </a:r>
                    </a:p>
                  </a:txBody>
                  <a:tcPr anchor="ctr"/>
                </a:tc>
                <a:tc>
                  <a:txBody>
                    <a:bodyPr/>
                    <a:lstStyle/>
                    <a:p>
                      <a:pPr fontAlgn="ctr"/>
                      <a:r>
                        <a:rPr lang="en-US" sz="1000">
                          <a:effectLst/>
                          <a:latin typeface="Times New Roman" pitchFamily="18" charset="0"/>
                          <a:cs typeface="Times New Roman" pitchFamily="18" charset="0"/>
                        </a:rPr>
                        <a:t>Only at the beginning</a:t>
                      </a:r>
                    </a:p>
                  </a:txBody>
                  <a:tcPr anchor="ctr"/>
                </a:tc>
              </a:tr>
              <a:tr h="370840">
                <a:tc>
                  <a:txBody>
                    <a:bodyPr/>
                    <a:lstStyle/>
                    <a:p>
                      <a:pPr fontAlgn="ctr"/>
                      <a:r>
                        <a:rPr lang="en-US" sz="1000">
                          <a:effectLst/>
                          <a:latin typeface="Times New Roman" pitchFamily="18" charset="0"/>
                          <a:cs typeface="Times New Roman" pitchFamily="18" charset="0"/>
                        </a:rPr>
                        <a:t>Maintenance</a:t>
                      </a:r>
                    </a:p>
                  </a:txBody>
                  <a:tcPr anchor="ctr"/>
                </a:tc>
                <a:tc>
                  <a:txBody>
                    <a:bodyPr/>
                    <a:lstStyle/>
                    <a:p>
                      <a:pPr fontAlgn="ctr"/>
                      <a:r>
                        <a:rPr lang="en-US" sz="1000">
                          <a:effectLst/>
                          <a:latin typeface="Times New Roman" pitchFamily="18" charset="0"/>
                          <a:cs typeface="Times New Roman" pitchFamily="18" charset="0"/>
                        </a:rPr>
                        <a:t>Least</a:t>
                      </a:r>
                    </a:p>
                  </a:txBody>
                  <a:tcPr anchor="ctr"/>
                </a:tc>
                <a:tc>
                  <a:txBody>
                    <a:bodyPr/>
                    <a:lstStyle/>
                    <a:p>
                      <a:pPr fontAlgn="ctr"/>
                      <a:r>
                        <a:rPr lang="en-US" sz="1000">
                          <a:effectLst/>
                          <a:latin typeface="Times New Roman" pitchFamily="18" charset="0"/>
                          <a:cs typeface="Times New Roman" pitchFamily="18" charset="0"/>
                        </a:rPr>
                        <a:t>Promotes Maintainability</a:t>
                      </a:r>
                    </a:p>
                  </a:txBody>
                  <a:tcPr anchor="ctr"/>
                </a:tc>
                <a:tc>
                  <a:txBody>
                    <a:bodyPr/>
                    <a:lstStyle/>
                    <a:p>
                      <a:pPr fontAlgn="ctr"/>
                      <a:r>
                        <a:rPr lang="en-US" sz="1000">
                          <a:effectLst/>
                          <a:latin typeface="Times New Roman" pitchFamily="18" charset="0"/>
                          <a:cs typeface="Times New Roman" pitchFamily="18" charset="0"/>
                        </a:rPr>
                        <a:t>Typical</a:t>
                      </a:r>
                    </a:p>
                  </a:txBody>
                  <a:tcPr anchor="ctr"/>
                </a:tc>
                <a:tc>
                  <a:txBody>
                    <a:bodyPr/>
                    <a:lstStyle/>
                    <a:p>
                      <a:pPr fontAlgn="ctr"/>
                      <a:r>
                        <a:rPr lang="en-US" sz="1000" dirty="0">
                          <a:effectLst/>
                          <a:latin typeface="Times New Roman" pitchFamily="18" charset="0"/>
                          <a:cs typeface="Times New Roman" pitchFamily="18" charset="0"/>
                        </a:rPr>
                        <a:t>Easily Maintained</a:t>
                      </a:r>
                    </a:p>
                  </a:txBody>
                  <a:tcPr anchor="ctr"/>
                </a:tc>
              </a:tr>
              <a:tr h="370840">
                <a:tc>
                  <a:txBody>
                    <a:bodyPr/>
                    <a:lstStyle/>
                    <a:p>
                      <a:pPr fontAlgn="ctr"/>
                      <a:r>
                        <a:rPr lang="en-US" sz="1000">
                          <a:effectLst/>
                          <a:latin typeface="Times New Roman" pitchFamily="18" charset="0"/>
                          <a:cs typeface="Times New Roman" pitchFamily="18" charset="0"/>
                        </a:rPr>
                        <a:t>Duration</a:t>
                      </a:r>
                    </a:p>
                  </a:txBody>
                  <a:tcPr anchor="ctr"/>
                </a:tc>
                <a:tc>
                  <a:txBody>
                    <a:bodyPr/>
                    <a:lstStyle/>
                    <a:p>
                      <a:pPr fontAlgn="ctr"/>
                      <a:r>
                        <a:rPr lang="en-US" sz="1000">
                          <a:effectLst/>
                          <a:latin typeface="Times New Roman" pitchFamily="18" charset="0"/>
                          <a:cs typeface="Times New Roman" pitchFamily="18" charset="0"/>
                        </a:rPr>
                        <a:t>Long</a:t>
                      </a:r>
                    </a:p>
                  </a:txBody>
                  <a:tcPr anchor="ctr"/>
                </a:tc>
                <a:tc>
                  <a:txBody>
                    <a:bodyPr/>
                    <a:lstStyle/>
                    <a:p>
                      <a:pPr fontAlgn="ctr"/>
                      <a:r>
                        <a:rPr lang="en-US" sz="1000">
                          <a:effectLst/>
                          <a:latin typeface="Times New Roman" pitchFamily="18" charset="0"/>
                          <a:cs typeface="Times New Roman" pitchFamily="18" charset="0"/>
                        </a:rPr>
                        <a:t>Very long</a:t>
                      </a:r>
                    </a:p>
                  </a:txBody>
                  <a:tcPr anchor="ctr"/>
                </a:tc>
                <a:tc>
                  <a:txBody>
                    <a:bodyPr/>
                    <a:lstStyle/>
                    <a:p>
                      <a:pPr fontAlgn="ctr"/>
                      <a:r>
                        <a:rPr lang="en-US" sz="1000">
                          <a:effectLst/>
                          <a:latin typeface="Times New Roman" pitchFamily="18" charset="0"/>
                          <a:cs typeface="Times New Roman" pitchFamily="18" charset="0"/>
                        </a:rPr>
                        <a:t>Long</a:t>
                      </a:r>
                    </a:p>
                  </a:txBody>
                  <a:tcPr anchor="ctr"/>
                </a:tc>
                <a:tc>
                  <a:txBody>
                    <a:bodyPr/>
                    <a:lstStyle/>
                    <a:p>
                      <a:pPr fontAlgn="ctr"/>
                      <a:r>
                        <a:rPr lang="en-US" sz="1000">
                          <a:effectLst/>
                          <a:latin typeface="Times New Roman" pitchFamily="18" charset="0"/>
                          <a:cs typeface="Times New Roman" pitchFamily="18" charset="0"/>
                        </a:rPr>
                        <a:t>Short</a:t>
                      </a:r>
                    </a:p>
                  </a:txBody>
                  <a:tcPr anchor="ctr"/>
                </a:tc>
              </a:tr>
              <a:tr h="370840">
                <a:tc>
                  <a:txBody>
                    <a:bodyPr/>
                    <a:lstStyle/>
                    <a:p>
                      <a:pPr fontAlgn="ctr"/>
                      <a:r>
                        <a:rPr lang="en-US" sz="1000">
                          <a:effectLst/>
                          <a:latin typeface="Times New Roman" pitchFamily="18" charset="0"/>
                          <a:cs typeface="Times New Roman" pitchFamily="18" charset="0"/>
                        </a:rPr>
                        <a:t>Risk Involvement</a:t>
                      </a:r>
                    </a:p>
                  </a:txBody>
                  <a:tcPr anchor="ctr"/>
                </a:tc>
                <a:tc>
                  <a:txBody>
                    <a:bodyPr/>
                    <a:lstStyle/>
                    <a:p>
                      <a:pPr fontAlgn="ctr"/>
                      <a:r>
                        <a:rPr lang="en-US" sz="1000">
                          <a:effectLst/>
                          <a:latin typeface="Times New Roman" pitchFamily="18" charset="0"/>
                          <a:cs typeface="Times New Roman" pitchFamily="18" charset="0"/>
                        </a:rPr>
                        <a:t>High</a:t>
                      </a:r>
                    </a:p>
                  </a:txBody>
                  <a:tcPr anchor="ctr"/>
                </a:tc>
                <a:tc>
                  <a:txBody>
                    <a:bodyPr/>
                    <a:lstStyle/>
                    <a:p>
                      <a:pPr fontAlgn="ctr"/>
                      <a:r>
                        <a:rPr lang="en-US" sz="1000">
                          <a:effectLst/>
                          <a:latin typeface="Times New Roman" pitchFamily="18" charset="0"/>
                          <a:cs typeface="Times New Roman" pitchFamily="18" charset="0"/>
                        </a:rPr>
                        <a:t>Low</a:t>
                      </a:r>
                    </a:p>
                  </a:txBody>
                  <a:tcPr anchor="ctr"/>
                </a:tc>
                <a:tc>
                  <a:txBody>
                    <a:bodyPr/>
                    <a:lstStyle/>
                    <a:p>
                      <a:pPr fontAlgn="ctr"/>
                      <a:r>
                        <a:rPr lang="en-US" sz="1000">
                          <a:effectLst/>
                          <a:latin typeface="Times New Roman" pitchFamily="18" charset="0"/>
                          <a:cs typeface="Times New Roman" pitchFamily="18" charset="0"/>
                        </a:rPr>
                        <a:t>Medium to high risk</a:t>
                      </a:r>
                    </a:p>
                  </a:txBody>
                  <a:tcPr anchor="ctr"/>
                </a:tc>
                <a:tc>
                  <a:txBody>
                    <a:bodyPr/>
                    <a:lstStyle/>
                    <a:p>
                      <a:pPr fontAlgn="ctr"/>
                      <a:r>
                        <a:rPr lang="en-US" sz="1000">
                          <a:effectLst/>
                          <a:latin typeface="Times New Roman" pitchFamily="18" charset="0"/>
                          <a:cs typeface="Times New Roman" pitchFamily="18" charset="0"/>
                        </a:rPr>
                        <a:t>Low</a:t>
                      </a:r>
                    </a:p>
                  </a:txBody>
                  <a:tcPr anchor="ctr"/>
                </a:tc>
              </a:tr>
              <a:tr h="370840">
                <a:tc>
                  <a:txBody>
                    <a:bodyPr/>
                    <a:lstStyle/>
                    <a:p>
                      <a:pPr fontAlgn="ctr"/>
                      <a:r>
                        <a:rPr lang="en-US" sz="1000">
                          <a:effectLst/>
                          <a:latin typeface="Times New Roman" pitchFamily="18" charset="0"/>
                          <a:cs typeface="Times New Roman" pitchFamily="18" charset="0"/>
                        </a:rPr>
                        <a:t>Framework Type</a:t>
                      </a:r>
                    </a:p>
                  </a:txBody>
                  <a:tcPr anchor="ctr"/>
                </a:tc>
                <a:tc>
                  <a:txBody>
                    <a:bodyPr/>
                    <a:lstStyle/>
                    <a:p>
                      <a:pPr fontAlgn="ctr"/>
                      <a:r>
                        <a:rPr lang="en-US" sz="1000">
                          <a:effectLst/>
                          <a:latin typeface="Times New Roman" pitchFamily="18" charset="0"/>
                          <a:cs typeface="Times New Roman" pitchFamily="18" charset="0"/>
                        </a:rPr>
                        <a:t>Linear</a:t>
                      </a:r>
                    </a:p>
                  </a:txBody>
                  <a:tcPr anchor="ctr"/>
                </a:tc>
                <a:tc>
                  <a:txBody>
                    <a:bodyPr/>
                    <a:lstStyle/>
                    <a:p>
                      <a:pPr fontAlgn="ctr"/>
                      <a:r>
                        <a:rPr lang="en-US" sz="1000">
                          <a:effectLst/>
                          <a:latin typeface="Times New Roman" pitchFamily="18" charset="0"/>
                          <a:cs typeface="Times New Roman" pitchFamily="18" charset="0"/>
                        </a:rPr>
                        <a:t>Linear + Iterative</a:t>
                      </a:r>
                    </a:p>
                  </a:txBody>
                  <a:tcPr anchor="ctr"/>
                </a:tc>
                <a:tc>
                  <a:txBody>
                    <a:bodyPr/>
                    <a:lstStyle/>
                    <a:p>
                      <a:pPr fontAlgn="ctr"/>
                      <a:r>
                        <a:rPr lang="en-US" sz="1000">
                          <a:effectLst/>
                          <a:latin typeface="Times New Roman" pitchFamily="18" charset="0"/>
                          <a:cs typeface="Times New Roman" pitchFamily="18" charset="0"/>
                        </a:rPr>
                        <a:t>Linear + Iterative</a:t>
                      </a:r>
                    </a:p>
                  </a:txBody>
                  <a:tcPr anchor="ctr"/>
                </a:tc>
                <a:tc>
                  <a:txBody>
                    <a:bodyPr/>
                    <a:lstStyle/>
                    <a:p>
                      <a:pPr fontAlgn="ctr"/>
                      <a:r>
                        <a:rPr lang="en-US" sz="1000">
                          <a:effectLst/>
                          <a:latin typeface="Times New Roman" pitchFamily="18" charset="0"/>
                          <a:cs typeface="Times New Roman" pitchFamily="18" charset="0"/>
                        </a:rPr>
                        <a:t>Linear</a:t>
                      </a:r>
                    </a:p>
                  </a:txBody>
                  <a:tcPr anchor="ctr"/>
                </a:tc>
              </a:tr>
              <a:tr h="370840">
                <a:tc>
                  <a:txBody>
                    <a:bodyPr/>
                    <a:lstStyle/>
                    <a:p>
                      <a:pPr fontAlgn="ctr"/>
                      <a:r>
                        <a:rPr lang="en-US" sz="1000">
                          <a:effectLst/>
                          <a:latin typeface="Times New Roman" pitchFamily="18" charset="0"/>
                          <a:cs typeface="Times New Roman" pitchFamily="18" charset="0"/>
                        </a:rPr>
                        <a:t>Testing</a:t>
                      </a:r>
                    </a:p>
                  </a:txBody>
                  <a:tcPr anchor="ctr"/>
                </a:tc>
                <a:tc>
                  <a:txBody>
                    <a:bodyPr/>
                    <a:lstStyle/>
                    <a:p>
                      <a:pPr fontAlgn="ctr"/>
                      <a:r>
                        <a:rPr lang="en-US" sz="1000" dirty="0">
                          <a:effectLst/>
                          <a:latin typeface="Times New Roman" pitchFamily="18" charset="0"/>
                          <a:cs typeface="Times New Roman" pitchFamily="18" charset="0"/>
                        </a:rPr>
                        <a:t>After completion of coding phase</a:t>
                      </a:r>
                    </a:p>
                  </a:txBody>
                  <a:tcPr anchor="ctr"/>
                </a:tc>
                <a:tc>
                  <a:txBody>
                    <a:bodyPr/>
                    <a:lstStyle/>
                    <a:p>
                      <a:pPr fontAlgn="ctr"/>
                      <a:r>
                        <a:rPr lang="en-US" sz="1000">
                          <a:effectLst/>
                          <a:latin typeface="Times New Roman" pitchFamily="18" charset="0"/>
                          <a:cs typeface="Times New Roman" pitchFamily="18" charset="0"/>
                        </a:rPr>
                        <a:t>After every iteration</a:t>
                      </a:r>
                    </a:p>
                  </a:txBody>
                  <a:tcPr anchor="ctr"/>
                </a:tc>
                <a:tc>
                  <a:txBody>
                    <a:bodyPr/>
                    <a:lstStyle/>
                    <a:p>
                      <a:pPr fontAlgn="ctr"/>
                      <a:r>
                        <a:rPr lang="en-US" sz="1000">
                          <a:effectLst/>
                          <a:latin typeface="Times New Roman" pitchFamily="18" charset="0"/>
                          <a:cs typeface="Times New Roman" pitchFamily="18" charset="0"/>
                        </a:rPr>
                        <a:t>At the end of the engineering phase</a:t>
                      </a:r>
                    </a:p>
                  </a:txBody>
                  <a:tcPr anchor="ctr"/>
                </a:tc>
                <a:tc>
                  <a:txBody>
                    <a:bodyPr/>
                    <a:lstStyle/>
                    <a:p>
                      <a:pPr fontAlgn="ctr"/>
                      <a:r>
                        <a:rPr lang="en-US" sz="1000">
                          <a:effectLst/>
                          <a:latin typeface="Times New Roman" pitchFamily="18" charset="0"/>
                          <a:cs typeface="Times New Roman" pitchFamily="18" charset="0"/>
                        </a:rPr>
                        <a:t>After completion of coding</a:t>
                      </a:r>
                    </a:p>
                  </a:txBody>
                  <a:tcPr anchor="ctr"/>
                </a:tc>
              </a:tr>
              <a:tr h="370840">
                <a:tc>
                  <a:txBody>
                    <a:bodyPr/>
                    <a:lstStyle/>
                    <a:p>
                      <a:pPr fontAlgn="ctr"/>
                      <a:r>
                        <a:rPr lang="en-US" sz="1000">
                          <a:effectLst/>
                          <a:latin typeface="Times New Roman" pitchFamily="18" charset="0"/>
                          <a:cs typeface="Times New Roman" pitchFamily="18" charset="0"/>
                        </a:rPr>
                        <a:t>Overlapping Phases</a:t>
                      </a:r>
                    </a:p>
                  </a:txBody>
                  <a:tcPr anchor="ctr"/>
                </a:tc>
                <a:tc>
                  <a:txBody>
                    <a:bodyPr/>
                    <a:lstStyle/>
                    <a:p>
                      <a:pPr fontAlgn="ctr"/>
                      <a:r>
                        <a:rPr lang="en-US" sz="1000">
                          <a:effectLst/>
                          <a:latin typeface="Times New Roman" pitchFamily="18" charset="0"/>
                          <a:cs typeface="Times New Roman" pitchFamily="18" charset="0"/>
                        </a:rPr>
                        <a:t>No</a:t>
                      </a:r>
                    </a:p>
                  </a:txBody>
                  <a:tcPr anchor="ctr"/>
                </a:tc>
                <a:tc>
                  <a:txBody>
                    <a:bodyPr/>
                    <a:lstStyle/>
                    <a:p>
                      <a:pPr fontAlgn="ctr"/>
                      <a:r>
                        <a:rPr lang="en-US" sz="1000">
                          <a:effectLst/>
                          <a:latin typeface="Times New Roman" pitchFamily="18" charset="0"/>
                          <a:cs typeface="Times New Roman" pitchFamily="18" charset="0"/>
                        </a:rPr>
                        <a:t>Yes (As parallel development is there)</a:t>
                      </a:r>
                    </a:p>
                  </a:txBody>
                  <a:tcPr anchor="ctr"/>
                </a:tc>
                <a:tc>
                  <a:txBody>
                    <a:bodyPr/>
                    <a:lstStyle/>
                    <a:p>
                      <a:pPr fontAlgn="ctr"/>
                      <a:r>
                        <a:rPr lang="en-US" sz="1000">
                          <a:effectLst/>
                          <a:latin typeface="Times New Roman" pitchFamily="18" charset="0"/>
                          <a:cs typeface="Times New Roman" pitchFamily="18" charset="0"/>
                        </a:rPr>
                        <a:t>No</a:t>
                      </a:r>
                    </a:p>
                  </a:txBody>
                  <a:tcPr anchor="ctr"/>
                </a:tc>
                <a:tc>
                  <a:txBody>
                    <a:bodyPr/>
                    <a:lstStyle/>
                    <a:p>
                      <a:pPr fontAlgn="ctr"/>
                      <a:r>
                        <a:rPr lang="en-US" sz="1000">
                          <a:effectLst/>
                          <a:latin typeface="Times New Roman" pitchFamily="18" charset="0"/>
                          <a:cs typeface="Times New Roman" pitchFamily="18" charset="0"/>
                        </a:rPr>
                        <a:t>Yes</a:t>
                      </a:r>
                    </a:p>
                  </a:txBody>
                  <a:tcPr anchor="ctr"/>
                </a:tc>
              </a:tr>
              <a:tr h="370840">
                <a:tc>
                  <a:txBody>
                    <a:bodyPr/>
                    <a:lstStyle/>
                    <a:p>
                      <a:pPr fontAlgn="ctr"/>
                      <a:r>
                        <a:rPr lang="en-US" sz="1000">
                          <a:effectLst/>
                          <a:latin typeface="Times New Roman" pitchFamily="18" charset="0"/>
                          <a:cs typeface="Times New Roman" pitchFamily="18" charset="0"/>
                        </a:rPr>
                        <a:t>Maintenance</a:t>
                      </a:r>
                    </a:p>
                  </a:txBody>
                  <a:tcPr anchor="ctr"/>
                </a:tc>
                <a:tc>
                  <a:txBody>
                    <a:bodyPr/>
                    <a:lstStyle/>
                    <a:p>
                      <a:pPr fontAlgn="ctr"/>
                      <a:r>
                        <a:rPr lang="en-US" sz="1000">
                          <a:effectLst/>
                          <a:latin typeface="Times New Roman" pitchFamily="18" charset="0"/>
                          <a:cs typeface="Times New Roman" pitchFamily="18" charset="0"/>
                        </a:rPr>
                        <a:t>Least Maintainable</a:t>
                      </a:r>
                    </a:p>
                  </a:txBody>
                  <a:tcPr anchor="ctr"/>
                </a:tc>
                <a:tc>
                  <a:txBody>
                    <a:bodyPr/>
                    <a:lstStyle/>
                    <a:p>
                      <a:pPr fontAlgn="ctr"/>
                      <a:r>
                        <a:rPr lang="en-US" sz="1000">
                          <a:effectLst/>
                          <a:latin typeface="Times New Roman" pitchFamily="18" charset="0"/>
                          <a:cs typeface="Times New Roman" pitchFamily="18" charset="0"/>
                        </a:rPr>
                        <a:t>Maintainable</a:t>
                      </a:r>
                    </a:p>
                  </a:txBody>
                  <a:tcPr anchor="ctr"/>
                </a:tc>
                <a:tc>
                  <a:txBody>
                    <a:bodyPr/>
                    <a:lstStyle/>
                    <a:p>
                      <a:pPr fontAlgn="ctr"/>
                      <a:r>
                        <a:rPr lang="en-US" sz="1000">
                          <a:effectLst/>
                          <a:latin typeface="Times New Roman" pitchFamily="18" charset="0"/>
                          <a:cs typeface="Times New Roman" pitchFamily="18" charset="0"/>
                        </a:rPr>
                        <a:t>Yes</a:t>
                      </a:r>
                    </a:p>
                  </a:txBody>
                  <a:tcPr anchor="ctr"/>
                </a:tc>
                <a:tc>
                  <a:txBody>
                    <a:bodyPr/>
                    <a:lstStyle/>
                    <a:p>
                      <a:pPr fontAlgn="ctr"/>
                      <a:r>
                        <a:rPr lang="en-US" sz="1000">
                          <a:effectLst/>
                          <a:latin typeface="Times New Roman" pitchFamily="18" charset="0"/>
                          <a:cs typeface="Times New Roman" pitchFamily="18" charset="0"/>
                        </a:rPr>
                        <a:t>Easily Maintainable</a:t>
                      </a:r>
                    </a:p>
                  </a:txBody>
                  <a:tcPr anchor="ctr"/>
                </a:tc>
              </a:tr>
              <a:tr h="370840">
                <a:tc>
                  <a:txBody>
                    <a:bodyPr/>
                    <a:lstStyle/>
                    <a:p>
                      <a:pPr fontAlgn="ctr"/>
                      <a:r>
                        <a:rPr lang="en-US" sz="1000">
                          <a:effectLst/>
                          <a:latin typeface="Times New Roman" pitchFamily="18" charset="0"/>
                          <a:cs typeface="Times New Roman" pitchFamily="18" charset="0"/>
                        </a:rPr>
                        <a:t>Re-usability</a:t>
                      </a:r>
                    </a:p>
                  </a:txBody>
                  <a:tcPr anchor="ctr"/>
                </a:tc>
                <a:tc>
                  <a:txBody>
                    <a:bodyPr/>
                    <a:lstStyle/>
                    <a:p>
                      <a:pPr fontAlgn="ctr"/>
                      <a:r>
                        <a:rPr lang="en-US" sz="1000">
                          <a:effectLst/>
                          <a:latin typeface="Times New Roman" pitchFamily="18" charset="0"/>
                          <a:cs typeface="Times New Roman" pitchFamily="18" charset="0"/>
                        </a:rPr>
                        <a:t>Least possible</a:t>
                      </a:r>
                    </a:p>
                  </a:txBody>
                  <a:tcPr anchor="ctr"/>
                </a:tc>
                <a:tc>
                  <a:txBody>
                    <a:bodyPr/>
                    <a:lstStyle/>
                    <a:p>
                      <a:pPr fontAlgn="ctr"/>
                      <a:r>
                        <a:rPr lang="en-US" sz="1000">
                          <a:effectLst/>
                          <a:latin typeface="Times New Roman" pitchFamily="18" charset="0"/>
                          <a:cs typeface="Times New Roman" pitchFamily="18" charset="0"/>
                        </a:rPr>
                        <a:t>To some extent</a:t>
                      </a:r>
                    </a:p>
                  </a:txBody>
                  <a:tcPr anchor="ctr"/>
                </a:tc>
                <a:tc>
                  <a:txBody>
                    <a:bodyPr/>
                    <a:lstStyle/>
                    <a:p>
                      <a:pPr fontAlgn="ctr"/>
                      <a:r>
                        <a:rPr lang="en-US" sz="1000">
                          <a:effectLst/>
                          <a:latin typeface="Times New Roman" pitchFamily="18" charset="0"/>
                          <a:cs typeface="Times New Roman" pitchFamily="18" charset="0"/>
                        </a:rPr>
                        <a:t>To some extent</a:t>
                      </a:r>
                    </a:p>
                  </a:txBody>
                  <a:tcPr anchor="ctr"/>
                </a:tc>
                <a:tc>
                  <a:txBody>
                    <a:bodyPr/>
                    <a:lstStyle/>
                    <a:p>
                      <a:pPr fontAlgn="ctr"/>
                      <a:r>
                        <a:rPr lang="en-US" sz="1000" dirty="0">
                          <a:effectLst/>
                          <a:latin typeface="Times New Roman" pitchFamily="18" charset="0"/>
                          <a:cs typeface="Times New Roman" pitchFamily="18" charset="0"/>
                        </a:rPr>
                        <a:t>Yes</a:t>
                      </a:r>
                    </a:p>
                  </a:txBody>
                  <a:tcPr anchor="ct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70</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9077750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102661586"/>
              </p:ext>
            </p:extLst>
          </p:nvPr>
        </p:nvGraphicFramePr>
        <p:xfrm>
          <a:off x="533400" y="2209800"/>
          <a:ext cx="8229600" cy="2727960"/>
        </p:xfrm>
        <a:graphic>
          <a:graphicData uri="http://schemas.openxmlformats.org/drawingml/2006/table">
            <a:tbl>
              <a:tblPr firstRow="1" bandRow="1">
                <a:tableStyleId>{5C22544A-7EE6-4342-B048-85BDC9FD1C3A}</a:tableStyleId>
              </a:tblPr>
              <a:tblGrid>
                <a:gridCol w="1752600"/>
                <a:gridCol w="1539240"/>
                <a:gridCol w="1645920"/>
                <a:gridCol w="1645920"/>
                <a:gridCol w="1645920"/>
              </a:tblGrid>
              <a:tr h="370840">
                <a:tc>
                  <a:txBody>
                    <a:bodyPr/>
                    <a:lstStyle/>
                    <a:p>
                      <a:pPr algn="l" fontAlgn="ctr"/>
                      <a:r>
                        <a:rPr lang="en-US" sz="1600" dirty="0">
                          <a:effectLst/>
                          <a:latin typeface="Times New Roman" pitchFamily="18" charset="0"/>
                          <a:cs typeface="Times New Roman" pitchFamily="18" charset="0"/>
                        </a:rPr>
                        <a:t>Properties of Model</a:t>
                      </a:r>
                    </a:p>
                  </a:txBody>
                  <a:tcPr anchor="ctr"/>
                </a:tc>
                <a:tc>
                  <a:txBody>
                    <a:bodyPr/>
                    <a:lstStyle/>
                    <a:p>
                      <a:pPr algn="l" fontAlgn="ctr"/>
                      <a:r>
                        <a:rPr lang="en-US" sz="1600" dirty="0">
                          <a:effectLst/>
                          <a:latin typeface="Times New Roman" pitchFamily="18" charset="0"/>
                          <a:cs typeface="Times New Roman" pitchFamily="18" charset="0"/>
                        </a:rPr>
                        <a:t>Water-Fall Model</a:t>
                      </a:r>
                    </a:p>
                  </a:txBody>
                  <a:tcPr anchor="ctr"/>
                </a:tc>
                <a:tc>
                  <a:txBody>
                    <a:bodyPr/>
                    <a:lstStyle/>
                    <a:p>
                      <a:pPr algn="l" fontAlgn="ctr"/>
                      <a:r>
                        <a:rPr lang="en-US" sz="1600" dirty="0">
                          <a:effectLst/>
                          <a:latin typeface="Times New Roman" pitchFamily="18" charset="0"/>
                          <a:cs typeface="Times New Roman" pitchFamily="18" charset="0"/>
                        </a:rPr>
                        <a:t>Incremental Model</a:t>
                      </a:r>
                    </a:p>
                  </a:txBody>
                  <a:tcPr anchor="ctr"/>
                </a:tc>
                <a:tc>
                  <a:txBody>
                    <a:bodyPr/>
                    <a:lstStyle/>
                    <a:p>
                      <a:pPr algn="l" fontAlgn="ctr"/>
                      <a:r>
                        <a:rPr lang="en-US" sz="1600" dirty="0">
                          <a:effectLst/>
                          <a:latin typeface="Times New Roman" pitchFamily="18" charset="0"/>
                          <a:cs typeface="Times New Roman" pitchFamily="18" charset="0"/>
                        </a:rPr>
                        <a:t>Spiral Model</a:t>
                      </a:r>
                    </a:p>
                  </a:txBody>
                  <a:tcPr anchor="ctr"/>
                </a:tc>
                <a:tc>
                  <a:txBody>
                    <a:bodyPr/>
                    <a:lstStyle/>
                    <a:p>
                      <a:pPr algn="l" fontAlgn="ctr"/>
                      <a:r>
                        <a:rPr lang="en-US" sz="1600" dirty="0">
                          <a:effectLst/>
                          <a:latin typeface="Times New Roman" pitchFamily="18" charset="0"/>
                          <a:cs typeface="Times New Roman" pitchFamily="18" charset="0"/>
                        </a:rPr>
                        <a:t>Rad Model</a:t>
                      </a:r>
                    </a:p>
                  </a:txBody>
                  <a:tcPr anchor="ctr"/>
                </a:tc>
              </a:tr>
              <a:tr h="370840">
                <a:tc>
                  <a:txBody>
                    <a:bodyPr/>
                    <a:lstStyle/>
                    <a:p>
                      <a:pPr fontAlgn="ctr"/>
                      <a:r>
                        <a:rPr lang="en-US" sz="1400" dirty="0" smtClean="0">
                          <a:effectLst/>
                          <a:latin typeface="Times New Roman" pitchFamily="18" charset="0"/>
                          <a:cs typeface="Times New Roman" pitchFamily="18" charset="0"/>
                        </a:rPr>
                        <a:t>Time-Frame</a:t>
                      </a:r>
                      <a:endParaRPr lang="en-US" sz="1400" dirty="0">
                        <a:effectLst/>
                        <a:latin typeface="Times New Roman" pitchFamily="18" charset="0"/>
                        <a:cs typeface="Times New Roman" pitchFamily="18" charset="0"/>
                      </a:endParaRPr>
                    </a:p>
                  </a:txBody>
                  <a:tcPr anchor="ctr"/>
                </a:tc>
                <a:tc>
                  <a:txBody>
                    <a:bodyPr/>
                    <a:lstStyle/>
                    <a:p>
                      <a:pPr fontAlgn="ctr"/>
                      <a:r>
                        <a:rPr lang="en-US" sz="1400">
                          <a:effectLst/>
                          <a:latin typeface="Times New Roman" pitchFamily="18" charset="0"/>
                          <a:cs typeface="Times New Roman" pitchFamily="18" charset="0"/>
                        </a:rPr>
                        <a:t>Very Long</a:t>
                      </a:r>
                    </a:p>
                  </a:txBody>
                  <a:tcPr anchor="ctr"/>
                </a:tc>
                <a:tc>
                  <a:txBody>
                    <a:bodyPr/>
                    <a:lstStyle/>
                    <a:p>
                      <a:pPr fontAlgn="ctr"/>
                      <a:r>
                        <a:rPr lang="en-US" sz="1400">
                          <a:effectLst/>
                          <a:latin typeface="Times New Roman" pitchFamily="18" charset="0"/>
                          <a:cs typeface="Times New Roman" pitchFamily="18" charset="0"/>
                        </a:rPr>
                        <a:t>Long</a:t>
                      </a:r>
                    </a:p>
                  </a:txBody>
                  <a:tcPr anchor="ctr"/>
                </a:tc>
                <a:tc>
                  <a:txBody>
                    <a:bodyPr/>
                    <a:lstStyle/>
                    <a:p>
                      <a:pPr fontAlgn="ctr"/>
                      <a:r>
                        <a:rPr lang="en-US" sz="1400">
                          <a:effectLst/>
                          <a:latin typeface="Times New Roman" pitchFamily="18" charset="0"/>
                          <a:cs typeface="Times New Roman" pitchFamily="18" charset="0"/>
                        </a:rPr>
                        <a:t>Long</a:t>
                      </a:r>
                    </a:p>
                  </a:txBody>
                  <a:tcPr anchor="ctr"/>
                </a:tc>
                <a:tc>
                  <a:txBody>
                    <a:bodyPr/>
                    <a:lstStyle/>
                    <a:p>
                      <a:pPr fontAlgn="ctr"/>
                      <a:r>
                        <a:rPr lang="en-US" sz="1400">
                          <a:effectLst/>
                          <a:latin typeface="Times New Roman" pitchFamily="18" charset="0"/>
                          <a:cs typeface="Times New Roman" pitchFamily="18" charset="0"/>
                        </a:rPr>
                        <a:t>Short</a:t>
                      </a:r>
                    </a:p>
                  </a:txBody>
                  <a:tcPr anchor="ctr"/>
                </a:tc>
              </a:tr>
              <a:tr h="370840">
                <a:tc>
                  <a:txBody>
                    <a:bodyPr/>
                    <a:lstStyle/>
                    <a:p>
                      <a:pPr fontAlgn="ctr"/>
                      <a:r>
                        <a:rPr lang="en-US" sz="1400" dirty="0">
                          <a:effectLst/>
                          <a:latin typeface="Times New Roman" pitchFamily="18" charset="0"/>
                          <a:cs typeface="Times New Roman" pitchFamily="18" charset="0"/>
                        </a:rPr>
                        <a:t>Working software availability</a:t>
                      </a:r>
                    </a:p>
                  </a:txBody>
                  <a:tcPr anchor="ctr"/>
                </a:tc>
                <a:tc>
                  <a:txBody>
                    <a:bodyPr/>
                    <a:lstStyle/>
                    <a:p>
                      <a:pPr fontAlgn="ctr"/>
                      <a:r>
                        <a:rPr lang="en-US" sz="1400" dirty="0">
                          <a:effectLst/>
                          <a:latin typeface="Times New Roman" pitchFamily="18" charset="0"/>
                          <a:cs typeface="Times New Roman" pitchFamily="18" charset="0"/>
                        </a:rPr>
                        <a:t>At the end of the life-cycle</a:t>
                      </a:r>
                    </a:p>
                  </a:txBody>
                  <a:tcPr anchor="ctr"/>
                </a:tc>
                <a:tc>
                  <a:txBody>
                    <a:bodyPr/>
                    <a:lstStyle/>
                    <a:p>
                      <a:pPr fontAlgn="ctr"/>
                      <a:r>
                        <a:rPr lang="en-US" sz="1400">
                          <a:effectLst/>
                          <a:latin typeface="Times New Roman" pitchFamily="18" charset="0"/>
                          <a:cs typeface="Times New Roman" pitchFamily="18" charset="0"/>
                        </a:rPr>
                        <a:t>At the end of every iteration</a:t>
                      </a:r>
                    </a:p>
                  </a:txBody>
                  <a:tcPr anchor="ctr"/>
                </a:tc>
                <a:tc>
                  <a:txBody>
                    <a:bodyPr/>
                    <a:lstStyle/>
                    <a:p>
                      <a:pPr fontAlgn="ctr"/>
                      <a:r>
                        <a:rPr lang="en-US" sz="1400">
                          <a:effectLst/>
                          <a:latin typeface="Times New Roman" pitchFamily="18" charset="0"/>
                          <a:cs typeface="Times New Roman" pitchFamily="18" charset="0"/>
                        </a:rPr>
                        <a:t>At the end of every iteration</a:t>
                      </a:r>
                    </a:p>
                  </a:txBody>
                  <a:tcPr anchor="ctr"/>
                </a:tc>
                <a:tc>
                  <a:txBody>
                    <a:bodyPr/>
                    <a:lstStyle/>
                    <a:p>
                      <a:pPr fontAlgn="ctr"/>
                      <a:r>
                        <a:rPr lang="en-US" sz="1400">
                          <a:effectLst/>
                          <a:latin typeface="Times New Roman" pitchFamily="18" charset="0"/>
                          <a:cs typeface="Times New Roman" pitchFamily="18" charset="0"/>
                        </a:rPr>
                        <a:t>At the end of the life cycle</a:t>
                      </a:r>
                    </a:p>
                  </a:txBody>
                  <a:tcPr anchor="ctr"/>
                </a:tc>
              </a:tr>
              <a:tr h="370840">
                <a:tc>
                  <a:txBody>
                    <a:bodyPr/>
                    <a:lstStyle/>
                    <a:p>
                      <a:pPr fontAlgn="ctr"/>
                      <a:r>
                        <a:rPr lang="en-US" sz="1400">
                          <a:effectLst/>
                          <a:latin typeface="Times New Roman" pitchFamily="18" charset="0"/>
                          <a:cs typeface="Times New Roman" pitchFamily="18" charset="0"/>
                        </a:rPr>
                        <a:t>Objective</a:t>
                      </a:r>
                    </a:p>
                  </a:txBody>
                  <a:tcPr anchor="ctr"/>
                </a:tc>
                <a:tc>
                  <a:txBody>
                    <a:bodyPr/>
                    <a:lstStyle/>
                    <a:p>
                      <a:pPr fontAlgn="ctr"/>
                      <a:r>
                        <a:rPr lang="en-US" sz="1400" dirty="0">
                          <a:effectLst/>
                          <a:latin typeface="Times New Roman" pitchFamily="18" charset="0"/>
                          <a:cs typeface="Times New Roman" pitchFamily="18" charset="0"/>
                        </a:rPr>
                        <a:t>High Assurance</a:t>
                      </a:r>
                    </a:p>
                  </a:txBody>
                  <a:tcPr anchor="ctr"/>
                </a:tc>
                <a:tc>
                  <a:txBody>
                    <a:bodyPr/>
                    <a:lstStyle/>
                    <a:p>
                      <a:pPr fontAlgn="ctr"/>
                      <a:r>
                        <a:rPr lang="en-US" sz="1400" dirty="0">
                          <a:effectLst/>
                          <a:latin typeface="Times New Roman" pitchFamily="18" charset="0"/>
                          <a:cs typeface="Times New Roman" pitchFamily="18" charset="0"/>
                        </a:rPr>
                        <a:t>Rapid Development</a:t>
                      </a:r>
                    </a:p>
                  </a:txBody>
                  <a:tcPr anchor="ctr"/>
                </a:tc>
                <a:tc>
                  <a:txBody>
                    <a:bodyPr/>
                    <a:lstStyle/>
                    <a:p>
                      <a:pPr fontAlgn="ctr"/>
                      <a:r>
                        <a:rPr lang="en-US" sz="1400">
                          <a:effectLst/>
                          <a:latin typeface="Times New Roman" pitchFamily="18" charset="0"/>
                          <a:cs typeface="Times New Roman" pitchFamily="18" charset="0"/>
                        </a:rPr>
                        <a:t>High Assurance</a:t>
                      </a:r>
                    </a:p>
                  </a:txBody>
                  <a:tcPr anchor="ctr"/>
                </a:tc>
                <a:tc>
                  <a:txBody>
                    <a:bodyPr/>
                    <a:lstStyle/>
                    <a:p>
                      <a:pPr fontAlgn="ctr"/>
                      <a:r>
                        <a:rPr lang="en-US" sz="1400">
                          <a:effectLst/>
                          <a:latin typeface="Times New Roman" pitchFamily="18" charset="0"/>
                          <a:cs typeface="Times New Roman" pitchFamily="18" charset="0"/>
                        </a:rPr>
                        <a:t>Rapid development</a:t>
                      </a:r>
                    </a:p>
                  </a:txBody>
                  <a:tcPr anchor="ctr"/>
                </a:tc>
              </a:tr>
              <a:tr h="370840">
                <a:tc>
                  <a:txBody>
                    <a:bodyPr/>
                    <a:lstStyle/>
                    <a:p>
                      <a:pPr fontAlgn="ctr"/>
                      <a:r>
                        <a:rPr lang="en-US" sz="1400">
                          <a:effectLst/>
                          <a:latin typeface="Times New Roman" pitchFamily="18" charset="0"/>
                          <a:cs typeface="Times New Roman" pitchFamily="18" charset="0"/>
                        </a:rPr>
                        <a:t>Team size</a:t>
                      </a:r>
                    </a:p>
                  </a:txBody>
                  <a:tcPr anchor="ctr"/>
                </a:tc>
                <a:tc>
                  <a:txBody>
                    <a:bodyPr/>
                    <a:lstStyle/>
                    <a:p>
                      <a:pPr fontAlgn="ctr"/>
                      <a:r>
                        <a:rPr lang="en-US" sz="1400">
                          <a:effectLst/>
                          <a:latin typeface="Times New Roman" pitchFamily="18" charset="0"/>
                          <a:cs typeface="Times New Roman" pitchFamily="18" charset="0"/>
                        </a:rPr>
                        <a:t>Large Team</a:t>
                      </a:r>
                    </a:p>
                  </a:txBody>
                  <a:tcPr anchor="ctr"/>
                </a:tc>
                <a:tc>
                  <a:txBody>
                    <a:bodyPr/>
                    <a:lstStyle/>
                    <a:p>
                      <a:pPr fontAlgn="ctr"/>
                      <a:r>
                        <a:rPr lang="en-US" sz="1400" dirty="0">
                          <a:effectLst/>
                          <a:latin typeface="Times New Roman" pitchFamily="18" charset="0"/>
                          <a:cs typeface="Times New Roman" pitchFamily="18" charset="0"/>
                        </a:rPr>
                        <a:t>Not Large Team</a:t>
                      </a:r>
                    </a:p>
                  </a:txBody>
                  <a:tcPr anchor="ctr"/>
                </a:tc>
                <a:tc>
                  <a:txBody>
                    <a:bodyPr/>
                    <a:lstStyle/>
                    <a:p>
                      <a:pPr fontAlgn="ctr"/>
                      <a:r>
                        <a:rPr lang="en-US" sz="1400" dirty="0">
                          <a:effectLst/>
                          <a:latin typeface="Times New Roman" pitchFamily="18" charset="0"/>
                          <a:cs typeface="Times New Roman" pitchFamily="18" charset="0"/>
                        </a:rPr>
                        <a:t>Large Team</a:t>
                      </a:r>
                    </a:p>
                  </a:txBody>
                  <a:tcPr anchor="ctr"/>
                </a:tc>
                <a:tc>
                  <a:txBody>
                    <a:bodyPr/>
                    <a:lstStyle/>
                    <a:p>
                      <a:pPr fontAlgn="ctr"/>
                      <a:r>
                        <a:rPr lang="en-US" sz="1400" dirty="0">
                          <a:effectLst/>
                          <a:latin typeface="Times New Roman" pitchFamily="18" charset="0"/>
                          <a:cs typeface="Times New Roman" pitchFamily="18" charset="0"/>
                        </a:rPr>
                        <a:t>Small Team</a:t>
                      </a:r>
                    </a:p>
                  </a:txBody>
                  <a:tcPr anchor="ctr"/>
                </a:tc>
              </a:tr>
              <a:tr h="370840">
                <a:tc>
                  <a:txBody>
                    <a:bodyPr/>
                    <a:lstStyle/>
                    <a:p>
                      <a:pPr fontAlgn="ctr"/>
                      <a:r>
                        <a:rPr lang="en-US" sz="1400">
                          <a:effectLst/>
                          <a:latin typeface="Times New Roman" pitchFamily="18" charset="0"/>
                          <a:cs typeface="Times New Roman" pitchFamily="18" charset="0"/>
                        </a:rPr>
                        <a:t>Customer control over administrator</a:t>
                      </a:r>
                    </a:p>
                  </a:txBody>
                  <a:tcPr anchor="ctr"/>
                </a:tc>
                <a:tc>
                  <a:txBody>
                    <a:bodyPr/>
                    <a:lstStyle/>
                    <a:p>
                      <a:pPr fontAlgn="ctr"/>
                      <a:r>
                        <a:rPr lang="en-US" sz="1400">
                          <a:effectLst/>
                          <a:latin typeface="Times New Roman" pitchFamily="18" charset="0"/>
                          <a:cs typeface="Times New Roman" pitchFamily="18" charset="0"/>
                        </a:rPr>
                        <a:t>Very Low</a:t>
                      </a:r>
                    </a:p>
                  </a:txBody>
                  <a:tcPr anchor="ctr"/>
                </a:tc>
                <a:tc>
                  <a:txBody>
                    <a:bodyPr/>
                    <a:lstStyle/>
                    <a:p>
                      <a:pPr fontAlgn="ctr"/>
                      <a:r>
                        <a:rPr lang="en-US" sz="1400">
                          <a:effectLst/>
                          <a:latin typeface="Times New Roman" pitchFamily="18" charset="0"/>
                          <a:cs typeface="Times New Roman" pitchFamily="18" charset="0"/>
                        </a:rPr>
                        <a:t>Yes</a:t>
                      </a:r>
                    </a:p>
                  </a:txBody>
                  <a:tcPr anchor="ctr"/>
                </a:tc>
                <a:tc>
                  <a:txBody>
                    <a:bodyPr/>
                    <a:lstStyle/>
                    <a:p>
                      <a:pPr fontAlgn="ctr"/>
                      <a:r>
                        <a:rPr lang="en-US" sz="1400" dirty="0">
                          <a:effectLst/>
                          <a:latin typeface="Times New Roman" pitchFamily="18" charset="0"/>
                          <a:cs typeface="Times New Roman" pitchFamily="18" charset="0"/>
                        </a:rPr>
                        <a:t>Yes</a:t>
                      </a:r>
                    </a:p>
                  </a:txBody>
                  <a:tcPr anchor="ctr"/>
                </a:tc>
                <a:tc>
                  <a:txBody>
                    <a:bodyPr/>
                    <a:lstStyle/>
                    <a:p>
                      <a:pPr fontAlgn="ctr"/>
                      <a:r>
                        <a:rPr lang="en-US" sz="1400" dirty="0">
                          <a:effectLst/>
                          <a:latin typeface="Times New Roman" pitchFamily="18" charset="0"/>
                          <a:cs typeface="Times New Roman" pitchFamily="18" charset="0"/>
                        </a:rPr>
                        <a:t>Yes</a:t>
                      </a:r>
                    </a:p>
                  </a:txBody>
                  <a:tcPr anchor="ctr"/>
                </a:tc>
              </a:tr>
            </a:tbl>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71</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25667985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2400" b="1" dirty="0">
                <a:latin typeface="Times New Roman" pitchFamily="18" charset="0"/>
                <a:cs typeface="Times New Roman" pitchFamily="18" charset="0"/>
              </a:rPr>
              <a:t>Unified Process (UP)</a:t>
            </a:r>
            <a:endParaRPr lang="en-US" sz="2400" b="1"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Unified Software Development Process or Unified Process is a popular iterative and incremental software development process framework.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best-known and extensively documented refinement of the Unified Process is the Rational Unified Process (RUP</a:t>
            </a:r>
            <a:r>
              <a:rPr lang="en-US" sz="1600" dirty="0" smtClean="0">
                <a:latin typeface="Times New Roman" pitchFamily="18" charset="0"/>
                <a:cs typeface="Times New Roman" pitchFamily="18" charset="0"/>
              </a:rPr>
              <a:t>)</a:t>
            </a:r>
          </a:p>
          <a:p>
            <a:pPr algn="just"/>
            <a:endParaRPr lang="en-US" sz="1600"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system is developed incrementally over time, iteration by iteration, and thus this approach is also known as iterative and incremental software development.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iterations are spread over four phases where each phase consists of one or more iterations</a:t>
            </a:r>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72</a:t>
            </a:fld>
            <a:endParaRPr lang="en-US"/>
          </a:p>
        </p:txBody>
      </p:sp>
    </p:spTree>
    <p:extLst>
      <p:ext uri="{BB962C8B-B14F-4D97-AF65-F5344CB8AC3E}">
        <p14:creationId xmlns:p14="http://schemas.microsoft.com/office/powerpoint/2010/main" val="377074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sz="1600" b="1" dirty="0" smtClean="0">
                <a:latin typeface="Times New Roman" pitchFamily="18" charset="0"/>
                <a:cs typeface="Times New Roman" pitchFamily="18" charset="0"/>
              </a:rPr>
              <a:t>Inception Phase</a:t>
            </a:r>
          </a:p>
          <a:p>
            <a:pPr marL="109728" indent="0">
              <a:buNone/>
            </a:pPr>
            <a:endParaRPr lang="en-US" sz="1600" b="1"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first </a:t>
            </a:r>
            <a:r>
              <a:rPr lang="en-US" sz="1600" dirty="0">
                <a:latin typeface="Times New Roman" pitchFamily="18" charset="0"/>
                <a:cs typeface="Times New Roman" pitchFamily="18" charset="0"/>
              </a:rPr>
              <a:t>and the shortest phase in the project</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It is used to prepare basis for the project, including preparation of business case, establishing project scope and setting boundaries, outlining key requirements, and possible architecture solution together with design tradeoffs, identifying risks, and development of initial </a:t>
            </a:r>
            <a:r>
              <a:rPr lang="en-US" sz="1600" dirty="0" smtClean="0">
                <a:latin typeface="Times New Roman" pitchFamily="18" charset="0"/>
                <a:cs typeface="Times New Roman" pitchFamily="18" charset="0"/>
              </a:rPr>
              <a:t>project plan—schedule </a:t>
            </a:r>
            <a:r>
              <a:rPr lang="en-US" sz="1600" dirty="0">
                <a:latin typeface="Times New Roman" pitchFamily="18" charset="0"/>
                <a:cs typeface="Times New Roman" pitchFamily="18" charset="0"/>
              </a:rPr>
              <a:t>with main </a:t>
            </a:r>
            <a:r>
              <a:rPr lang="en-US" sz="1600" dirty="0" smtClean="0">
                <a:latin typeface="Times New Roman" pitchFamily="18" charset="0"/>
                <a:cs typeface="Times New Roman" pitchFamily="18" charset="0"/>
              </a:rPr>
              <a:t>milestones </a:t>
            </a:r>
            <a:r>
              <a:rPr lang="en-US" sz="1600" dirty="0">
                <a:latin typeface="Times New Roman" pitchFamily="18" charset="0"/>
                <a:cs typeface="Times New Roman" pitchFamily="18" charset="0"/>
              </a:rPr>
              <a:t>and cost estimates.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If the inception phase lasts for too long, it is like an indicator stating that the project vision and goals are not clear to the stakeholders.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With </a:t>
            </a:r>
            <a:r>
              <a:rPr lang="en-US" sz="1600" dirty="0">
                <a:latin typeface="Times New Roman" pitchFamily="18" charset="0"/>
                <a:cs typeface="Times New Roman" pitchFamily="18" charset="0"/>
              </a:rPr>
              <a:t>no clear goals and vision the project most likely is doomed to fail.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At </a:t>
            </a:r>
            <a:r>
              <a:rPr lang="en-US" sz="1600" dirty="0">
                <a:latin typeface="Times New Roman" pitchFamily="18" charset="0"/>
                <a:cs typeface="Times New Roman" pitchFamily="18" charset="0"/>
              </a:rPr>
              <a:t>this scenario it is better to take a pause at the very beginning of the project to refine the vision and goals.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Otherwise </a:t>
            </a:r>
            <a:r>
              <a:rPr lang="en-US" sz="1600" dirty="0">
                <a:latin typeface="Times New Roman" pitchFamily="18" charset="0"/>
                <a:cs typeface="Times New Roman" pitchFamily="18" charset="0"/>
              </a:rPr>
              <a:t>it could lead to unnecessary make-overs and schedule delays in further phases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73</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5725700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nSpc>
                <a:spcPct val="150000"/>
              </a:lnSpc>
              <a:buNone/>
            </a:pPr>
            <a:r>
              <a:rPr lang="en-US" sz="1600" b="1" dirty="0" smtClean="0">
                <a:latin typeface="Times New Roman" pitchFamily="18" charset="0"/>
                <a:cs typeface="Times New Roman" pitchFamily="18" charset="0"/>
              </a:rPr>
              <a:t>Elaboration:</a:t>
            </a:r>
          </a:p>
          <a:p>
            <a:pPr algn="just">
              <a:lnSpc>
                <a:spcPct val="150000"/>
              </a:lnSpc>
            </a:pPr>
            <a:r>
              <a:rPr lang="en-US" sz="1600" dirty="0">
                <a:latin typeface="Times New Roman" pitchFamily="18" charset="0"/>
                <a:cs typeface="Times New Roman" pitchFamily="18" charset="0"/>
              </a:rPr>
              <a:t>D</a:t>
            </a:r>
            <a:r>
              <a:rPr lang="en-US" sz="1600" dirty="0" smtClean="0">
                <a:latin typeface="Times New Roman" pitchFamily="18" charset="0"/>
                <a:cs typeface="Times New Roman" pitchFamily="18" charset="0"/>
              </a:rPr>
              <a:t>uring </a:t>
            </a:r>
            <a:r>
              <a:rPr lang="en-US" sz="1600" dirty="0">
                <a:latin typeface="Times New Roman" pitchFamily="18" charset="0"/>
                <a:cs typeface="Times New Roman" pitchFamily="18" charset="0"/>
              </a:rPr>
              <a:t>this phase the project team is expected to capture a majority of system’s requirements (e.g., in the form of use cases), to perform identified risk analysis and make a plan of risk management to reduce or eliminate their impact on final schedule and product, to establish design and architecture (e.g., using basic class diagrams, </a:t>
            </a:r>
            <a:r>
              <a:rPr lang="en-US" sz="1600" dirty="0" smtClean="0">
                <a:latin typeface="Times New Roman" pitchFamily="18" charset="0"/>
                <a:cs typeface="Times New Roman" pitchFamily="18" charset="0"/>
              </a:rPr>
              <a:t>package diagrams and </a:t>
            </a:r>
            <a:r>
              <a:rPr lang="en-US" sz="1600" dirty="0">
                <a:latin typeface="Times New Roman" pitchFamily="18" charset="0"/>
                <a:cs typeface="Times New Roman" pitchFamily="18" charset="0"/>
              </a:rPr>
              <a:t>deployment diagrams), to create a plan (schedule, cost estimates, and achievable milestones) for the next (construction) phase</a:t>
            </a:r>
            <a:r>
              <a:rPr lang="en-US" sz="1600" dirty="0" smtClean="0">
                <a:latin typeface="Times New Roman" pitchFamily="18" charset="0"/>
                <a:cs typeface="Times New Roman" pitchFamily="18" charset="0"/>
              </a:rPr>
              <a:t>.</a:t>
            </a:r>
          </a:p>
          <a:p>
            <a:pPr marL="109728" indent="0" algn="just">
              <a:lnSpc>
                <a:spcPct val="150000"/>
              </a:lnSpc>
              <a:buNone/>
            </a:pPr>
            <a:endParaRPr lang="en-US" sz="1600" b="1" dirty="0" smtClean="0">
              <a:latin typeface="Times New Roman" pitchFamily="18" charset="0"/>
              <a:cs typeface="Times New Roman" pitchFamily="18" charset="0"/>
            </a:endParaRPr>
          </a:p>
          <a:p>
            <a:pPr marL="109728" indent="0" algn="just">
              <a:lnSpc>
                <a:spcPct val="150000"/>
              </a:lnSpc>
              <a:buNone/>
            </a:pPr>
            <a:r>
              <a:rPr lang="en-US" sz="1600" b="1" dirty="0" smtClean="0">
                <a:latin typeface="Times New Roman" pitchFamily="18" charset="0"/>
                <a:cs typeface="Times New Roman" pitchFamily="18" charset="0"/>
              </a:rPr>
              <a:t>Constructions:</a:t>
            </a:r>
            <a:endParaRPr lang="en-US" sz="1600" b="1"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longest and largest phase within Unified Process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During this phase, the design of the system is finalized and refined and the system is built using the basis created during elaboration phase. </a:t>
            </a: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construction phase is divided into multiple iterations, for each iteration to result in an executable release of the system.</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74</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0268150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sz="1600" b="1" dirty="0" smtClean="0">
                <a:latin typeface="Times New Roman" pitchFamily="18" charset="0"/>
                <a:cs typeface="Times New Roman" pitchFamily="18" charset="0"/>
              </a:rPr>
              <a:t>Transition:</a:t>
            </a:r>
            <a:endParaRPr lang="en-US" sz="16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final project phase which delivers the new system to its end-users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Transition phase includes </a:t>
            </a:r>
            <a:r>
              <a:rPr lang="en-US" sz="1600" dirty="0" smtClean="0">
                <a:latin typeface="Times New Roman" pitchFamily="18" charset="0"/>
                <a:cs typeface="Times New Roman" pitchFamily="18" charset="0"/>
              </a:rPr>
              <a:t>also </a:t>
            </a:r>
            <a:r>
              <a:rPr lang="en-US" sz="1600" dirty="0">
                <a:latin typeface="Times New Roman" pitchFamily="18" charset="0"/>
                <a:cs typeface="Times New Roman" pitchFamily="18" charset="0"/>
              </a:rPr>
              <a:t>data migration from legacy systems and user trainings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disciplines and phases of Unified Process are given in </a:t>
            </a:r>
            <a:r>
              <a:rPr lang="en-US" sz="1600" dirty="0" smtClean="0">
                <a:latin typeface="Times New Roman" pitchFamily="18" charset="0"/>
                <a:cs typeface="Times New Roman" pitchFamily="18" charset="0"/>
              </a:rPr>
              <a:t>above diagram, where </a:t>
            </a:r>
            <a:r>
              <a:rPr lang="en-US" sz="1600" dirty="0">
                <a:latin typeface="Times New Roman" pitchFamily="18" charset="0"/>
                <a:cs typeface="Times New Roman" pitchFamily="18" charset="0"/>
              </a:rPr>
              <a:t>the phases are columns and the disciplines are rows.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It </a:t>
            </a:r>
            <a:r>
              <a:rPr lang="en-US" sz="1600" dirty="0">
                <a:latin typeface="Times New Roman" pitchFamily="18" charset="0"/>
                <a:cs typeface="Times New Roman" pitchFamily="18" charset="0"/>
              </a:rPr>
              <a:t>clearly shows that the relative effort across disciplines changes over time from iteration to iteration, e.g., initial iterations apply greater relative effort on requirements and design while the latter—more on testing and deployment.</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75</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90800"/>
            <a:ext cx="57531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6183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600" dirty="0" err="1" smtClean="0">
                <a:latin typeface="Times New Roman" pitchFamily="18" charset="0"/>
                <a:cs typeface="Times New Roman" pitchFamily="18" charset="0"/>
              </a:rPr>
              <a:t>Usecase</a:t>
            </a:r>
            <a:r>
              <a:rPr lang="en-US" sz="1600" dirty="0" smtClean="0">
                <a:latin typeface="Times New Roman" pitchFamily="18" charset="0"/>
                <a:cs typeface="Times New Roman" pitchFamily="18" charset="0"/>
              </a:rPr>
              <a:t>- defines the interaction between two or more entities</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Architectural centric-Blue print of organization of software system</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Iterative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a:t>
            </a:r>
            <a:r>
              <a:rPr lang="en-US" sz="1600" dirty="0" smtClean="0">
                <a:latin typeface="Times New Roman" pitchFamily="18" charset="0"/>
                <a:cs typeface="Times New Roman" pitchFamily="18" charset="0"/>
              </a:rPr>
              <a:t>ncremental</a:t>
            </a:r>
            <a:endParaRPr lang="en-US" sz="1600" dirty="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590800"/>
            <a:ext cx="45720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5226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77</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
        <p:nvSpPr>
          <p:cNvPr id="7" name="Content Placeholder 6"/>
          <p:cNvSpPr>
            <a:spLocks noGrp="1"/>
          </p:cNvSpPr>
          <p:nvPr>
            <p:ph idx="1"/>
          </p:nvPr>
        </p:nvSpPr>
        <p:spPr/>
        <p:txBody>
          <a:bodyPr>
            <a:normAutofit/>
          </a:bodyPr>
          <a:lstStyle/>
          <a:p>
            <a:pPr marL="109728" indent="0" algn="ctr">
              <a:buNone/>
            </a:pPr>
            <a:r>
              <a:rPr lang="en-US" sz="2400" b="1" dirty="0" smtClean="0">
                <a:latin typeface="Times New Roman" pitchFamily="18" charset="0"/>
                <a:cs typeface="Times New Roman" pitchFamily="18" charset="0"/>
              </a:rPr>
              <a:t>Workflows</a:t>
            </a:r>
          </a:p>
          <a:p>
            <a:pPr marL="109728" indent="0" algn="ctr">
              <a:buNone/>
            </a:pPr>
            <a:endParaRPr lang="en-US" sz="2400" b="1" dirty="0">
              <a:latin typeface="Times New Roman" pitchFamily="18" charset="0"/>
              <a:cs typeface="Times New Roman" pitchFamily="18" charset="0"/>
            </a:endParaRPr>
          </a:p>
          <a:p>
            <a:pPr marL="109728" indent="0">
              <a:buNone/>
            </a:pPr>
            <a:endParaRPr lang="en-US" sz="2400" b="1" dirty="0">
              <a:latin typeface="Times New Roman" pitchFamily="18" charset="0"/>
              <a:cs typeface="Times New Roman" pitchFamily="18"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01055"/>
            <a:ext cx="70866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683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78</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629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5814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9728" indent="0" algn="ctr">
              <a:buNone/>
            </a:pPr>
            <a:r>
              <a:rPr lang="en-US" sz="2600" b="1" dirty="0">
                <a:latin typeface="Times New Roman" pitchFamily="18" charset="0"/>
                <a:cs typeface="Times New Roman" pitchFamily="18" charset="0"/>
              </a:rPr>
              <a:t>Prescriptive Models or Conventional Models. </a:t>
            </a:r>
            <a:r>
              <a:rPr lang="en-US" sz="1800" dirty="0"/>
              <a:t/>
            </a:r>
            <a:br>
              <a:rPr lang="en-US" sz="1800" dirty="0"/>
            </a:b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lnSpc>
                <a:spcPct val="160000"/>
              </a:lnSpc>
            </a:pPr>
            <a:r>
              <a:rPr lang="en-US" sz="1700" dirty="0" smtClean="0">
                <a:latin typeface="Times New Roman" pitchFamily="18" charset="0"/>
                <a:cs typeface="Times New Roman" pitchFamily="18" charset="0"/>
              </a:rPr>
              <a:t>Every </a:t>
            </a:r>
            <a:r>
              <a:rPr lang="en-US" sz="1700" dirty="0">
                <a:latin typeface="Times New Roman" pitchFamily="18" charset="0"/>
                <a:cs typeface="Times New Roman" pitchFamily="18" charset="0"/>
              </a:rPr>
              <a:t>software engineering organization should describe a unique set of framework activities for the software processes it adopts</a:t>
            </a:r>
            <a:r>
              <a:rPr lang="en-US" sz="1700" dirty="0" smtClean="0">
                <a:latin typeface="Times New Roman" pitchFamily="18" charset="0"/>
                <a:cs typeface="Times New Roman" pitchFamily="18" charset="0"/>
              </a:rPr>
              <a:t>.</a:t>
            </a:r>
          </a:p>
          <a:p>
            <a:pPr algn="just">
              <a:lnSpc>
                <a:spcPct val="160000"/>
              </a:lnSpc>
            </a:pPr>
            <a:endParaRPr lang="en-US" sz="1700" dirty="0">
              <a:latin typeface="Times New Roman" pitchFamily="18" charset="0"/>
              <a:cs typeface="Times New Roman" pitchFamily="18" charset="0"/>
            </a:endParaRPr>
          </a:p>
          <a:p>
            <a:pPr algn="just">
              <a:lnSpc>
                <a:spcPct val="160000"/>
              </a:lnSpc>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It should populate each framework activity with a set of software engineering actions, and define each action in terms of a task set that identifies the work (and work products) to be accomplished to meet the development goals. </a:t>
            </a:r>
            <a:endParaRPr lang="en-US" sz="1700" dirty="0" smtClean="0">
              <a:latin typeface="Times New Roman" pitchFamily="18" charset="0"/>
              <a:cs typeface="Times New Roman" pitchFamily="18" charset="0"/>
            </a:endParaRPr>
          </a:p>
          <a:p>
            <a:pPr algn="just">
              <a:lnSpc>
                <a:spcPct val="160000"/>
              </a:lnSpc>
            </a:pPr>
            <a:endParaRPr lang="en-US" sz="1700" dirty="0">
              <a:latin typeface="Times New Roman" pitchFamily="18" charset="0"/>
              <a:cs typeface="Times New Roman" pitchFamily="18" charset="0"/>
            </a:endParaRPr>
          </a:p>
          <a:p>
            <a:pPr algn="just">
              <a:lnSpc>
                <a:spcPct val="160000"/>
              </a:lnSpc>
            </a:pPr>
            <a:r>
              <a:rPr lang="en-US" sz="1700" dirty="0" smtClean="0">
                <a:latin typeface="Times New Roman" pitchFamily="18" charset="0"/>
                <a:cs typeface="Times New Roman" pitchFamily="18" charset="0"/>
              </a:rPr>
              <a:t>It </a:t>
            </a:r>
            <a:r>
              <a:rPr lang="en-US" sz="1700" dirty="0">
                <a:latin typeface="Times New Roman" pitchFamily="18" charset="0"/>
                <a:cs typeface="Times New Roman" pitchFamily="18" charset="0"/>
              </a:rPr>
              <a:t>should then adapt the resultant process model to accommodate the specific nature of each project, the people who will do the work and the environment in which the work will be conducted</a:t>
            </a:r>
            <a:r>
              <a:rPr lang="en-US" sz="1700" dirty="0" smtClean="0">
                <a:latin typeface="Times New Roman" pitchFamily="18" charset="0"/>
                <a:cs typeface="Times New Roman" pitchFamily="18" charset="0"/>
              </a:rPr>
              <a:t>.</a:t>
            </a:r>
          </a:p>
          <a:p>
            <a:pPr algn="just">
              <a:lnSpc>
                <a:spcPct val="160000"/>
              </a:lnSpc>
            </a:pPr>
            <a:endParaRPr lang="en-US" sz="1700" dirty="0">
              <a:latin typeface="Times New Roman" pitchFamily="18" charset="0"/>
              <a:cs typeface="Times New Roman" pitchFamily="18" charset="0"/>
            </a:endParaRPr>
          </a:p>
          <a:p>
            <a:pPr algn="just">
              <a:lnSpc>
                <a:spcPct val="160000"/>
              </a:lnSpc>
            </a:pP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Regardless of the process model that is selected, software engineers have traditionally chosen a generic process framework that encompasses the following framework activities</a:t>
            </a:r>
          </a:p>
        </p:txBody>
      </p:sp>
      <p:sp>
        <p:nvSpPr>
          <p:cNvPr id="3" name="Title 2"/>
          <p:cNvSpPr>
            <a:spLocks noGrp="1"/>
          </p:cNvSpPr>
          <p:nvPr>
            <p:ph type="title" idx="4294967295"/>
          </p:nvPr>
        </p:nvSpPr>
        <p:spPr>
          <a:xfrm>
            <a:off x="461173" y="228600"/>
            <a:ext cx="8229600" cy="990600"/>
          </a:xfrm>
        </p:spPr>
        <p:txBody>
          <a:bodyPr>
            <a:normAutofit/>
          </a:bodyPr>
          <a:lstStyle/>
          <a:p>
            <a:pPr algn="just"/>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79</a:t>
            </a:fld>
            <a:endParaRPr lang="en-US"/>
          </a:p>
        </p:txBody>
      </p:sp>
    </p:spTree>
    <p:extLst>
      <p:ext uri="{BB962C8B-B14F-4D97-AF65-F5344CB8AC3E}">
        <p14:creationId xmlns:p14="http://schemas.microsoft.com/office/powerpoint/2010/main" val="731193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lgn="ctr">
              <a:buNone/>
            </a:pPr>
            <a:r>
              <a:rPr lang="en-US" sz="1900" b="1" dirty="0">
                <a:latin typeface="Times New Roman" pitchFamily="18" charset="0"/>
                <a:cs typeface="Times New Roman" pitchFamily="18" charset="0"/>
              </a:rPr>
              <a:t>Software Evolution Laws</a:t>
            </a:r>
            <a:endParaRPr lang="en-US" sz="1900" dirty="0" smtClean="0">
              <a:latin typeface="Times New Roman" pitchFamily="18" charset="0"/>
              <a:cs typeface="Times New Roman" pitchFamily="18" charset="0"/>
            </a:endParaRPr>
          </a:p>
          <a:p>
            <a:pPr marL="0" indent="0" algn="just">
              <a:buNone/>
            </a:pPr>
            <a:endParaRPr lang="en-US" sz="1600" dirty="0">
              <a:latin typeface="Times New Roman" pitchFamily="18" charset="0"/>
              <a:cs typeface="Times New Roman" pitchFamily="18" charset="0"/>
            </a:endParaRPr>
          </a:p>
          <a:p>
            <a:pPr marL="0" indent="0" algn="just">
              <a:buNone/>
            </a:pPr>
            <a:r>
              <a:rPr lang="en-US" sz="1600" dirty="0" smtClean="0">
                <a:latin typeface="Times New Roman" pitchFamily="18" charset="0"/>
                <a:cs typeface="Times New Roman" pitchFamily="18" charset="0"/>
              </a:rPr>
              <a:t>Lehman </a:t>
            </a:r>
            <a:r>
              <a:rPr lang="en-US" sz="1600" dirty="0">
                <a:latin typeface="Times New Roman" pitchFamily="18" charset="0"/>
                <a:cs typeface="Times New Roman" pitchFamily="18" charset="0"/>
              </a:rPr>
              <a:t>has given laws for software evolution. He divided the software into three different categories</a:t>
            </a:r>
            <a:r>
              <a:rPr lang="en-US" sz="1600" dirty="0" smtClean="0">
                <a:latin typeface="Times New Roman" pitchFamily="18" charset="0"/>
                <a:cs typeface="Times New Roman" pitchFamily="18" charset="0"/>
              </a:rPr>
              <a:t>:</a:t>
            </a:r>
          </a:p>
          <a:p>
            <a:pPr marL="0" indent="0" algn="just">
              <a:buNone/>
            </a:pPr>
            <a:endParaRPr lang="en-US" sz="1600" dirty="0" smtClean="0">
              <a:latin typeface="Times New Roman" pitchFamily="18" charset="0"/>
              <a:cs typeface="Times New Roman" pitchFamily="18" charset="0"/>
            </a:endParaRPr>
          </a:p>
          <a:p>
            <a:pPr marL="0" lvl="0" indent="0" algn="just">
              <a:buNone/>
            </a:pPr>
            <a:r>
              <a:rPr lang="en-US" sz="1600" b="1" dirty="0" smtClean="0">
                <a:latin typeface="Times New Roman" pitchFamily="18" charset="0"/>
                <a:cs typeface="Times New Roman" pitchFamily="18" charset="0"/>
              </a:rPr>
              <a:t>S-type </a:t>
            </a:r>
            <a:r>
              <a:rPr lang="en-US" sz="1600" b="1" dirty="0">
                <a:latin typeface="Times New Roman" pitchFamily="18" charset="0"/>
                <a:cs typeface="Times New Roman" pitchFamily="18" charset="0"/>
              </a:rPr>
              <a:t>(static-type) </a:t>
            </a:r>
            <a:endParaRPr lang="en-US" sz="1600" b="1" dirty="0" smtClean="0">
              <a:latin typeface="Times New Roman" pitchFamily="18" charset="0"/>
              <a:cs typeface="Times New Roman" pitchFamily="18" charset="0"/>
            </a:endParaRPr>
          </a:p>
          <a:p>
            <a:pPr lvl="0" algn="just"/>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This is a software, which works strictly according to defined specifications and solutions. </a:t>
            </a:r>
            <a:endParaRPr lang="en-US" sz="1600" dirty="0" smtClean="0">
              <a:latin typeface="Times New Roman" pitchFamily="18" charset="0"/>
              <a:cs typeface="Times New Roman" pitchFamily="18" charset="0"/>
            </a:endParaRPr>
          </a:p>
          <a:p>
            <a:pPr lvl="0" algn="just"/>
            <a:endParaRPr lang="en-US" sz="1600" dirty="0" smtClean="0">
              <a:latin typeface="Times New Roman" pitchFamily="18" charset="0"/>
              <a:cs typeface="Times New Roman" pitchFamily="18" charset="0"/>
            </a:endParaRPr>
          </a:p>
          <a:p>
            <a:pPr lvl="0"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solution and the method to achieve it, both are immediately understood before coding. </a:t>
            </a:r>
            <a:endParaRPr lang="en-US" sz="1600" dirty="0" smtClean="0">
              <a:latin typeface="Times New Roman" pitchFamily="18" charset="0"/>
              <a:cs typeface="Times New Roman" pitchFamily="18" charset="0"/>
            </a:endParaRPr>
          </a:p>
          <a:p>
            <a:pPr lvl="0" algn="just"/>
            <a:endParaRPr lang="en-US" sz="1600" dirty="0" smtClean="0">
              <a:latin typeface="Times New Roman" pitchFamily="18" charset="0"/>
              <a:cs typeface="Times New Roman" pitchFamily="18" charset="0"/>
            </a:endParaRPr>
          </a:p>
          <a:p>
            <a:pPr lvl="0"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s-type software is least subjected to changes hence this is the simplest of all. For example, calculator program for mathematical computation</a:t>
            </a:r>
            <a:r>
              <a:rPr lang="en-US" sz="1600" dirty="0" smtClean="0">
                <a:latin typeface="Times New Roman" pitchFamily="18" charset="0"/>
                <a:cs typeface="Times New Roman" pitchFamily="18" charset="0"/>
              </a:rPr>
              <a:t>.</a:t>
            </a:r>
          </a:p>
          <a:p>
            <a:pPr lvl="0" algn="just"/>
            <a:endParaRPr lang="en-US" sz="1600" dirty="0">
              <a:latin typeface="Times New Roman" pitchFamily="18" charset="0"/>
              <a:cs typeface="Times New Roman" pitchFamily="18" charset="0"/>
            </a:endParaRPr>
          </a:p>
          <a:p>
            <a:pPr marL="0" indent="0" algn="just">
              <a:buNone/>
            </a:pPr>
            <a:r>
              <a:rPr lang="en-US" sz="1600" b="1" dirty="0">
                <a:latin typeface="Times New Roman" pitchFamily="18" charset="0"/>
                <a:cs typeface="Times New Roman" pitchFamily="18" charset="0"/>
              </a:rPr>
              <a:t>P-type (practical-type) </a:t>
            </a:r>
            <a:endParaRPr lang="en-US" sz="1600" b="1" dirty="0" smtClean="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This is a software with a collection of procedures. This is defined by exactly what procedures can do. </a:t>
            </a:r>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this software, the specifications can be described but the solution is not obvious instantly. For example, gaming software</a:t>
            </a:r>
          </a:p>
          <a:p>
            <a:endParaRPr lang="en-US" dirty="0"/>
          </a:p>
        </p:txBody>
      </p:sp>
      <p:sp>
        <p:nvSpPr>
          <p:cNvPr id="2" name="Title 1"/>
          <p:cNvSpPr>
            <a:spLocks noGrp="1"/>
          </p:cNvSpPr>
          <p:nvPr>
            <p:ph type="title" idx="4294967295"/>
          </p:nvPr>
        </p:nvSpPr>
        <p:spPr>
          <a:xfrm>
            <a:off x="461173" y="228600"/>
            <a:ext cx="8229600" cy="990600"/>
          </a:xfrm>
        </p:spPr>
        <p:txBody>
          <a:bodyPr>
            <a:normAutofit fontScale="90000"/>
          </a:bodyPr>
          <a:lstStyle/>
          <a:p>
            <a:r>
              <a:rPr lang="en-US" dirty="0"/>
              <a:t/>
            </a:r>
            <a:br>
              <a:rPr lang="en-US" dirty="0"/>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8</a:t>
            </a:fld>
            <a:endParaRPr lang="en-US"/>
          </a:p>
        </p:txBody>
      </p:sp>
    </p:spTree>
    <p:extLst>
      <p:ext uri="{BB962C8B-B14F-4D97-AF65-F5344CB8AC3E}">
        <p14:creationId xmlns:p14="http://schemas.microsoft.com/office/powerpoint/2010/main" val="10462362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lnSpc>
                <a:spcPct val="150000"/>
              </a:lnSpc>
            </a:pPr>
            <a:r>
              <a:rPr lang="en-US" sz="1600" b="1" dirty="0">
                <a:latin typeface="Times New Roman" pitchFamily="18" charset="0"/>
                <a:cs typeface="Times New Roman" pitchFamily="18" charset="0"/>
              </a:rPr>
              <a:t>Communication </a:t>
            </a:r>
            <a:r>
              <a:rPr lang="en-US" sz="1600" b="1"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framework activity involves heavy communication and collaboration with the customer (and other stakeholders) and encompasses requirements gathering and related </a:t>
            </a:r>
            <a:r>
              <a:rPr lang="en-US" sz="1600" dirty="0" smtClean="0">
                <a:latin typeface="Times New Roman" pitchFamily="18" charset="0"/>
                <a:cs typeface="Times New Roman" pitchFamily="18" charset="0"/>
              </a:rPr>
              <a:t>activities</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Planning </a:t>
            </a:r>
            <a:r>
              <a:rPr lang="en-US" sz="1600" b="1"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activity establishes a plan for the software engineering work that follows. It describes the technical tasks to be conducted, the risks that are likely, the resources that will be required, the work products to be produced, and a work </a:t>
            </a:r>
            <a:r>
              <a:rPr lang="en-US" sz="1600" dirty="0" smtClean="0">
                <a:latin typeface="Times New Roman" pitchFamily="18" charset="0"/>
                <a:cs typeface="Times New Roman" pitchFamily="18" charset="0"/>
              </a:rPr>
              <a:t>schedule</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b="1" dirty="0" err="1" smtClean="0">
                <a:latin typeface="Times New Roman" pitchFamily="18" charset="0"/>
                <a:cs typeface="Times New Roman" pitchFamily="18" charset="0"/>
              </a:rPr>
              <a:t>Modeling:</a:t>
            </a:r>
            <a:r>
              <a:rPr lang="en-US" sz="1600" dirty="0" err="1" smtClean="0">
                <a:latin typeface="Times New Roman" pitchFamily="18" charset="0"/>
                <a:cs typeface="Times New Roman" pitchFamily="18" charset="0"/>
              </a:rPr>
              <a:t>this</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activity encompasses the creation of models that allow the developer and the customer to better understand software requirements and the design that will achieve those requirements</a:t>
            </a:r>
            <a:r>
              <a:rPr lang="en-US" sz="1600" dirty="0" smtClean="0">
                <a:latin typeface="Times New Roman" pitchFamily="18" charset="0"/>
                <a:cs typeface="Times New Roman" pitchFamily="18" charset="0"/>
              </a:rPr>
              <a:t>.</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b="1" dirty="0">
                <a:latin typeface="Times New Roman" pitchFamily="18" charset="0"/>
                <a:cs typeface="Times New Roman" pitchFamily="18" charset="0"/>
              </a:rPr>
              <a:t>Construction :</a:t>
            </a: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activity combines code generation (either manual or automated) and the testing that is required to uncover errors in the code.</a:t>
            </a: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80</a:t>
            </a:fld>
            <a:endParaRPr lang="en-US"/>
          </a:p>
        </p:txBody>
      </p:sp>
    </p:spTree>
    <p:extLst>
      <p:ext uri="{BB962C8B-B14F-4D97-AF65-F5344CB8AC3E}">
        <p14:creationId xmlns:p14="http://schemas.microsoft.com/office/powerpoint/2010/main" val="40341374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pPr algn="just">
              <a:lnSpc>
                <a:spcPct val="170000"/>
              </a:lnSpc>
            </a:pPr>
            <a:r>
              <a:rPr lang="en-US" sz="5600" b="1" dirty="0" smtClean="0">
                <a:latin typeface="Times New Roman" pitchFamily="18" charset="0"/>
                <a:cs typeface="Times New Roman" pitchFamily="18" charset="0"/>
              </a:rPr>
              <a:t>Deployment: </a:t>
            </a:r>
            <a:r>
              <a:rPr lang="en-US" sz="5600" dirty="0" smtClean="0">
                <a:latin typeface="Times New Roman" pitchFamily="18" charset="0"/>
                <a:cs typeface="Times New Roman" pitchFamily="18" charset="0"/>
              </a:rPr>
              <a:t>The </a:t>
            </a:r>
            <a:r>
              <a:rPr lang="en-US" sz="5600" dirty="0">
                <a:latin typeface="Times New Roman" pitchFamily="18" charset="0"/>
                <a:cs typeface="Times New Roman" pitchFamily="18" charset="0"/>
              </a:rPr>
              <a:t>software (as a complete entity or as a partially completed increment) is delivered to the customer who evaluates the delivered product and provides feedback based on </a:t>
            </a:r>
            <a:r>
              <a:rPr lang="en-US" sz="5600" dirty="0" smtClean="0">
                <a:latin typeface="Times New Roman" pitchFamily="18" charset="0"/>
                <a:cs typeface="Times New Roman" pitchFamily="18" charset="0"/>
              </a:rPr>
              <a:t>the </a:t>
            </a:r>
            <a:r>
              <a:rPr lang="en-US" sz="5600" dirty="0">
                <a:latin typeface="Times New Roman" pitchFamily="18" charset="0"/>
                <a:cs typeface="Times New Roman" pitchFamily="18" charset="0"/>
              </a:rPr>
              <a:t>evaluation</a:t>
            </a:r>
            <a:r>
              <a:rPr lang="en-US" sz="5600" dirty="0" smtClean="0">
                <a:latin typeface="Times New Roman" pitchFamily="18" charset="0"/>
                <a:cs typeface="Times New Roman" pitchFamily="18" charset="0"/>
              </a:rPr>
              <a:t>.</a:t>
            </a:r>
          </a:p>
          <a:p>
            <a:pPr algn="just">
              <a:lnSpc>
                <a:spcPct val="170000"/>
              </a:lnSpc>
            </a:pPr>
            <a:endParaRPr lang="en-US" sz="5600" dirty="0" smtClean="0">
              <a:latin typeface="Times New Roman" pitchFamily="18" charset="0"/>
              <a:cs typeface="Times New Roman" pitchFamily="18" charset="0"/>
            </a:endParaRPr>
          </a:p>
          <a:p>
            <a:pPr algn="just">
              <a:lnSpc>
                <a:spcPct val="170000"/>
              </a:lnSpc>
            </a:pPr>
            <a:r>
              <a:rPr lang="en-US" sz="5600" dirty="0">
                <a:latin typeface="Times New Roman" pitchFamily="18" charset="0"/>
                <a:cs typeface="Times New Roman" pitchFamily="18" charset="0"/>
              </a:rPr>
              <a:t>We call these models prescriptive because they prescribe a set of process elements namely framework activities, software engineering actions, tasks, work products, quality assurance and change control mechanisms for each project</a:t>
            </a:r>
            <a:r>
              <a:rPr lang="en-US" sz="5600" dirty="0" smtClean="0">
                <a:latin typeface="Times New Roman" pitchFamily="18" charset="0"/>
                <a:cs typeface="Times New Roman" pitchFamily="18" charset="0"/>
              </a:rPr>
              <a:t>.</a:t>
            </a:r>
          </a:p>
          <a:p>
            <a:pPr algn="just">
              <a:lnSpc>
                <a:spcPct val="170000"/>
              </a:lnSpc>
            </a:pPr>
            <a:endParaRPr lang="en-US" sz="5600" dirty="0" smtClean="0">
              <a:latin typeface="Times New Roman" pitchFamily="18" charset="0"/>
              <a:cs typeface="Times New Roman" pitchFamily="18" charset="0"/>
            </a:endParaRPr>
          </a:p>
          <a:p>
            <a:pPr algn="just">
              <a:lnSpc>
                <a:spcPct val="170000"/>
              </a:lnSpc>
            </a:pPr>
            <a:r>
              <a:rPr lang="en-US" sz="5600" dirty="0">
                <a:latin typeface="Times New Roman" pitchFamily="18" charset="0"/>
                <a:cs typeface="Times New Roman" pitchFamily="18" charset="0"/>
              </a:rPr>
              <a:t>Each process model also prescribes a workflow that is, the manner in which the process elements are interrelated to one </a:t>
            </a:r>
            <a:r>
              <a:rPr lang="en-US" sz="5600" dirty="0" smtClean="0">
                <a:latin typeface="Times New Roman" pitchFamily="18" charset="0"/>
                <a:cs typeface="Times New Roman" pitchFamily="18" charset="0"/>
              </a:rPr>
              <a:t>another.</a:t>
            </a:r>
          </a:p>
          <a:p>
            <a:pPr algn="just">
              <a:lnSpc>
                <a:spcPct val="170000"/>
              </a:lnSpc>
            </a:pPr>
            <a:endParaRPr lang="en-US" sz="5600" dirty="0">
              <a:latin typeface="Times New Roman" pitchFamily="18" charset="0"/>
              <a:cs typeface="Times New Roman" pitchFamily="18" charset="0"/>
            </a:endParaRPr>
          </a:p>
          <a:p>
            <a:pPr algn="just">
              <a:lnSpc>
                <a:spcPct val="170000"/>
              </a:lnSpc>
            </a:pPr>
            <a:r>
              <a:rPr lang="en-US" sz="5600" dirty="0" smtClean="0">
                <a:latin typeface="Times New Roman" pitchFamily="18" charset="0"/>
                <a:cs typeface="Times New Roman" pitchFamily="18" charset="0"/>
              </a:rPr>
              <a:t>All </a:t>
            </a:r>
            <a:r>
              <a:rPr lang="en-US" sz="5600" dirty="0">
                <a:latin typeface="Times New Roman" pitchFamily="18" charset="0"/>
                <a:cs typeface="Times New Roman" pitchFamily="18" charset="0"/>
              </a:rPr>
              <a:t>software process models can accommodate the generic framework activities, but each applies a different emphasis to these activities and defines a workflow that invokes each framework activity (as well as software engineering actions and tasks) in a different manner</a:t>
            </a:r>
          </a:p>
          <a:p>
            <a:pPr algn="just"/>
            <a:endParaRPr lang="en-US" sz="5600" dirty="0" smtClean="0">
              <a:latin typeface="Times New Roman" pitchFamily="18" charset="0"/>
              <a:cs typeface="Times New Roman" pitchFamily="18" charset="0"/>
            </a:endParaRPr>
          </a:p>
          <a:p>
            <a:pPr marL="109728" indent="0" algn="just">
              <a:buNone/>
            </a:pPr>
            <a:endParaRPr lang="en-US" sz="5600" dirty="0">
              <a:latin typeface="Times New Roman" pitchFamily="18" charset="0"/>
              <a:cs typeface="Times New Roman" pitchFamily="18" charset="0"/>
            </a:endParaRPr>
          </a:p>
          <a:p>
            <a:pPr marL="109728" indent="0" algn="just">
              <a:buNone/>
            </a:pPr>
            <a:r>
              <a:rPr lang="en-US" sz="5600" dirty="0">
                <a:latin typeface="Times New Roman" pitchFamily="18" charset="0"/>
                <a:cs typeface="Times New Roman" pitchFamily="18" charset="0"/>
              </a:rPr>
              <a:t>	</a:t>
            </a:r>
            <a:endParaRPr lang="en-US" sz="56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300" dirty="0" smtClean="0">
              <a:latin typeface="Times New Roman" pitchFamily="18" charset="0"/>
              <a:cs typeface="Times New Roman" pitchFamily="18" charset="0"/>
            </a:endParaRPr>
          </a:p>
          <a:p>
            <a:pPr algn="just"/>
            <a:endParaRPr lang="en-US" sz="2300" dirty="0">
              <a:latin typeface="Times New Roman" pitchFamily="18" charset="0"/>
              <a:cs typeface="Times New Roman" pitchFamily="18" charset="0"/>
            </a:endParaRPr>
          </a:p>
          <a:p>
            <a:pPr algn="just"/>
            <a:endParaRPr lang="en-US" sz="23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marL="109728" indent="0" algn="just">
              <a:buNone/>
            </a:pPr>
            <a:r>
              <a:rPr lang="en-US" sz="2100" dirty="0" smtClean="0">
                <a:latin typeface="Times New Roman" pitchFamily="18" charset="0"/>
                <a:cs typeface="Times New Roman" pitchFamily="18" charset="0"/>
              </a:rPr>
              <a:t>	</a:t>
            </a:r>
            <a:endParaRPr lang="en-US" sz="2100" dirty="0">
              <a:latin typeface="Times New Roman" pitchFamily="18" charset="0"/>
              <a:cs typeface="Times New Roman" pitchFamily="18" charset="0"/>
            </a:endParaRPr>
          </a:p>
          <a:p>
            <a:pPr marL="109728" indent="0" algn="just">
              <a:buNone/>
            </a:pPr>
            <a:r>
              <a:rPr lang="en-US" sz="2100" dirty="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algn="just"/>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marL="109728" indent="0" algn="just">
              <a:buNone/>
            </a:pP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81</a:t>
            </a:fld>
            <a:endParaRPr lang="en-US"/>
          </a:p>
        </p:txBody>
      </p:sp>
    </p:spTree>
    <p:extLst>
      <p:ext uri="{BB962C8B-B14F-4D97-AF65-F5344CB8AC3E}">
        <p14:creationId xmlns:p14="http://schemas.microsoft.com/office/powerpoint/2010/main" val="20933541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ctr">
              <a:lnSpc>
                <a:spcPct val="150000"/>
              </a:lnSpc>
              <a:buNone/>
            </a:pPr>
            <a:r>
              <a:rPr lang="en-US" sz="1400" b="1" dirty="0" smtClean="0">
                <a:latin typeface="Times New Roman" pitchFamily="18" charset="0"/>
                <a:cs typeface="Times New Roman" pitchFamily="18" charset="0"/>
              </a:rPr>
              <a:t>Object Oriented System Engineering</a:t>
            </a:r>
          </a:p>
          <a:p>
            <a:pPr algn="just">
              <a:lnSpc>
                <a:spcPct val="150000"/>
              </a:lnSpc>
            </a:pPr>
            <a:r>
              <a:rPr lang="en-US" sz="1400" dirty="0">
                <a:latin typeface="Times New Roman" pitchFamily="18" charset="0"/>
                <a:cs typeface="Times New Roman" pitchFamily="18" charset="0"/>
              </a:rPr>
              <a:t>In object-oriented software engineering, the software developer identifies and organizes the application in terms of object-oriented concepts, prior to their final representation in any specific programming </a:t>
            </a:r>
            <a:r>
              <a:rPr lang="en-US" sz="1400" dirty="0" smtClean="0">
                <a:latin typeface="Times New Roman" pitchFamily="18" charset="0"/>
                <a:cs typeface="Times New Roman" pitchFamily="18" charset="0"/>
              </a:rPr>
              <a:t>language or </a:t>
            </a:r>
            <a:r>
              <a:rPr lang="en-US" sz="1400" dirty="0">
                <a:latin typeface="Times New Roman" pitchFamily="18" charset="0"/>
                <a:cs typeface="Times New Roman" pitchFamily="18" charset="0"/>
              </a:rPr>
              <a:t>software </a:t>
            </a:r>
            <a:r>
              <a:rPr lang="en-US" sz="1400" dirty="0" smtClean="0">
                <a:latin typeface="Times New Roman" pitchFamily="18" charset="0"/>
                <a:cs typeface="Times New Roman" pitchFamily="18" charset="0"/>
              </a:rPr>
              <a:t>tools</a:t>
            </a:r>
          </a:p>
          <a:p>
            <a:pPr algn="just">
              <a:lnSpc>
                <a:spcPct val="150000"/>
              </a:lnSpc>
            </a:pPr>
            <a:endParaRPr lang="en-US" sz="1400" dirty="0">
              <a:latin typeface="Times New Roman" pitchFamily="18" charset="0"/>
              <a:cs typeface="Times New Roman" pitchFamily="18" charset="0"/>
            </a:endParaRPr>
          </a:p>
          <a:p>
            <a:pPr marL="109728" indent="0" algn="just">
              <a:lnSpc>
                <a:spcPct val="150000"/>
              </a:lnSpc>
              <a:buNone/>
            </a:pPr>
            <a:r>
              <a:rPr lang="en-US" sz="1400" b="1" dirty="0">
                <a:latin typeface="Times New Roman" pitchFamily="18" charset="0"/>
                <a:cs typeface="Times New Roman" pitchFamily="18" charset="0"/>
              </a:rPr>
              <a:t>Phases in Object-Oriented Software </a:t>
            </a:r>
            <a:r>
              <a:rPr lang="en-US" sz="1400" b="1" dirty="0" smtClean="0">
                <a:latin typeface="Times New Roman" pitchFamily="18" charset="0"/>
                <a:cs typeface="Times New Roman" pitchFamily="18" charset="0"/>
              </a:rPr>
              <a:t>Development</a:t>
            </a:r>
            <a:endParaRPr lang="en-US" sz="1400" b="1" dirty="0">
              <a:latin typeface="Times New Roman" pitchFamily="18" charset="0"/>
              <a:cs typeface="Times New Roman" pitchFamily="18" charset="0"/>
            </a:endParaRPr>
          </a:p>
          <a:p>
            <a:pPr algn="just">
              <a:lnSpc>
                <a:spcPct val="150000"/>
              </a:lnSpc>
            </a:pPr>
            <a:r>
              <a:rPr lang="en-US" sz="1400" dirty="0">
                <a:latin typeface="Times New Roman" pitchFamily="18" charset="0"/>
                <a:cs typeface="Times New Roman" pitchFamily="18" charset="0"/>
              </a:rPr>
              <a:t>The major phases of software development using object–oriented methodology are object-oriented analysis, object-oriented design, and object-oriented implementation</a:t>
            </a:r>
            <a:r>
              <a:rPr lang="en-US" sz="1400" dirty="0" smtClean="0">
                <a:latin typeface="Times New Roman" pitchFamily="18" charset="0"/>
                <a:cs typeface="Times New Roman" pitchFamily="18" charset="0"/>
              </a:rPr>
              <a:t>.</a:t>
            </a:r>
          </a:p>
          <a:p>
            <a:pPr algn="just">
              <a:lnSpc>
                <a:spcPct val="150000"/>
              </a:lnSpc>
            </a:pPr>
            <a:endParaRPr lang="en-US" sz="1400" dirty="0">
              <a:latin typeface="Times New Roman" pitchFamily="18" charset="0"/>
              <a:cs typeface="Times New Roman" pitchFamily="18" charset="0"/>
            </a:endParaRPr>
          </a:p>
          <a:p>
            <a:pPr marL="109728" indent="0" algn="just">
              <a:lnSpc>
                <a:spcPct val="150000"/>
              </a:lnSpc>
              <a:buNone/>
            </a:pPr>
            <a:r>
              <a:rPr lang="en-US" sz="1400" b="1" dirty="0" smtClean="0">
                <a:latin typeface="Times New Roman" pitchFamily="18" charset="0"/>
                <a:cs typeface="Times New Roman" pitchFamily="18" charset="0"/>
              </a:rPr>
              <a:t>Object–Oriented </a:t>
            </a:r>
            <a:r>
              <a:rPr lang="en-US" sz="1400" b="1" dirty="0">
                <a:latin typeface="Times New Roman" pitchFamily="18" charset="0"/>
                <a:cs typeface="Times New Roman" pitchFamily="18" charset="0"/>
              </a:rPr>
              <a:t>Analysis</a:t>
            </a:r>
          </a:p>
          <a:p>
            <a:pPr algn="just">
              <a:lnSpc>
                <a:spcPct val="150000"/>
              </a:lnSpc>
            </a:pPr>
            <a:r>
              <a:rPr lang="en-US" sz="1400" dirty="0">
                <a:latin typeface="Times New Roman" pitchFamily="18" charset="0"/>
                <a:cs typeface="Times New Roman" pitchFamily="18" charset="0"/>
              </a:rPr>
              <a:t>In this stage, the problem is formulated, user requirements are identified, and then a model is built based upon real–world objects. The analysis produces models on how the desired system should function and how it must be developed. </a:t>
            </a:r>
            <a:endParaRPr lang="en-US" sz="1400" dirty="0" smtClean="0">
              <a:latin typeface="Times New Roman" pitchFamily="18" charset="0"/>
              <a:cs typeface="Times New Roman" pitchFamily="18" charset="0"/>
            </a:endParaRPr>
          </a:p>
          <a:p>
            <a:pPr algn="just">
              <a:lnSpc>
                <a:spcPct val="150000"/>
              </a:lnSpc>
            </a:pPr>
            <a:endParaRPr lang="en-US" sz="1400" dirty="0">
              <a:latin typeface="Times New Roman" pitchFamily="18" charset="0"/>
              <a:cs typeface="Times New Roman" pitchFamily="18" charset="0"/>
            </a:endParaRPr>
          </a:p>
          <a:p>
            <a:pPr algn="just">
              <a:lnSpc>
                <a:spcPct val="150000"/>
              </a:lnSpc>
            </a:pPr>
            <a:r>
              <a:rPr lang="en-US" sz="1400" dirty="0">
                <a:latin typeface="Times New Roman" pitchFamily="18" charset="0"/>
                <a:cs typeface="Times New Roman" pitchFamily="18" charset="0"/>
              </a:rPr>
              <a:t>The models do not include any implementation details so that it can be understood and examined by any non–technical application expert.</a:t>
            </a:r>
          </a:p>
          <a:p>
            <a:endParaRPr lang="en-US" sz="1600" dirty="0">
              <a:latin typeface="Times New Roman" pitchFamily="18" charset="0"/>
              <a:cs typeface="Times New Roman" pitchFamily="18" charset="0"/>
            </a:endParaRPr>
          </a:p>
          <a:p>
            <a:pPr algn="just"/>
            <a:endParaRPr lang="en-US" sz="1600" b="1"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82</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9650240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lnSpc>
                <a:spcPct val="150000"/>
              </a:lnSpc>
              <a:buNone/>
            </a:pPr>
            <a:r>
              <a:rPr lang="en-US" sz="1600" b="1" dirty="0">
                <a:latin typeface="Times New Roman" pitchFamily="18" charset="0"/>
                <a:cs typeface="Times New Roman" pitchFamily="18" charset="0"/>
              </a:rPr>
              <a:t>Object–Oriented Design</a:t>
            </a:r>
          </a:p>
          <a:p>
            <a:pPr algn="just">
              <a:lnSpc>
                <a:spcPct val="150000"/>
              </a:lnSpc>
            </a:pPr>
            <a:r>
              <a:rPr lang="en-US" sz="1600" dirty="0">
                <a:latin typeface="Times New Roman" pitchFamily="18" charset="0"/>
                <a:cs typeface="Times New Roman" pitchFamily="18" charset="0"/>
              </a:rPr>
              <a:t>Object-oriented design includes two main stages, namely, system design and object design</a:t>
            </a:r>
            <a:r>
              <a:rPr lang="en-US" sz="1600" dirty="0" smtClean="0">
                <a:latin typeface="Times New Roman" pitchFamily="18" charset="0"/>
                <a:cs typeface="Times New Roman" pitchFamily="18" charset="0"/>
              </a:rPr>
              <a:t>.</a:t>
            </a:r>
          </a:p>
          <a:p>
            <a:pPr algn="just">
              <a:lnSpc>
                <a:spcPct val="150000"/>
              </a:lnSpc>
            </a:pPr>
            <a:endParaRPr lang="en-US" sz="1600" dirty="0">
              <a:latin typeface="Times New Roman" pitchFamily="18" charset="0"/>
              <a:cs typeface="Times New Roman" pitchFamily="18" charset="0"/>
            </a:endParaRPr>
          </a:p>
          <a:p>
            <a:pPr marL="109728" indent="0" algn="just">
              <a:lnSpc>
                <a:spcPct val="150000"/>
              </a:lnSpc>
              <a:buNone/>
            </a:pPr>
            <a:r>
              <a:rPr lang="en-US" sz="1600" b="1" dirty="0">
                <a:latin typeface="Times New Roman" pitchFamily="18" charset="0"/>
                <a:cs typeface="Times New Roman" pitchFamily="18" charset="0"/>
              </a:rPr>
              <a:t>System Design</a:t>
            </a: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In this stage, the complete architecture of the desired system is designed. </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Systems design is the process of defining the architecture, modules, interfaces, and data for a system to satisfy specified requirements. </a:t>
            </a:r>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Systems </a:t>
            </a:r>
            <a:r>
              <a:rPr lang="en-US" sz="1600" dirty="0">
                <a:latin typeface="Times New Roman" pitchFamily="18" charset="0"/>
                <a:cs typeface="Times New Roman" pitchFamily="18" charset="0"/>
              </a:rPr>
              <a:t>design could be seen as the application of systems theory to product development.</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83</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4383337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sz="1600" b="1" dirty="0">
                <a:latin typeface="Times New Roman" pitchFamily="18" charset="0"/>
                <a:cs typeface="Times New Roman" pitchFamily="18" charset="0"/>
              </a:rPr>
              <a:t>Object Design</a:t>
            </a:r>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Object </a:t>
            </a:r>
            <a:r>
              <a:rPr lang="en-US" sz="1600" dirty="0">
                <a:latin typeface="Times New Roman" pitchFamily="18" charset="0"/>
                <a:cs typeface="Times New Roman" pitchFamily="18" charset="0"/>
              </a:rPr>
              <a:t>design is the process of planning a system of interacting objects for the purpose of solving a software problem. It is one approach to software </a:t>
            </a:r>
            <a:r>
              <a:rPr lang="en-US" sz="1600" dirty="0" smtClean="0">
                <a:latin typeface="Times New Roman" pitchFamily="18" charset="0"/>
                <a:cs typeface="Times New Roman" pitchFamily="18" charset="0"/>
              </a:rPr>
              <a:t>design</a:t>
            </a:r>
          </a:p>
          <a:p>
            <a:pPr algn="just"/>
            <a:endParaRPr lang="en-US" sz="1600" dirty="0">
              <a:latin typeface="Times New Roman" pitchFamily="18" charset="0"/>
              <a:cs typeface="Times New Roman" pitchFamily="18" charset="0"/>
            </a:endParaRPr>
          </a:p>
          <a:p>
            <a:pPr algn="just"/>
            <a:r>
              <a:rPr lang="en-US" sz="1600" dirty="0" err="1" smtClean="0">
                <a:latin typeface="Times New Roman" pitchFamily="18" charset="0"/>
                <a:cs typeface="Times New Roman" pitchFamily="18" charset="0"/>
              </a:rPr>
              <a:t>Eg:Banking</a:t>
            </a:r>
            <a:r>
              <a:rPr lang="en-US" sz="1600" dirty="0" smtClean="0">
                <a:latin typeface="Times New Roman" pitchFamily="18" charset="0"/>
                <a:cs typeface="Times New Roman" pitchFamily="18" charset="0"/>
              </a:rPr>
              <a:t> system</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All the classes required are identified. The designer decides </a:t>
            </a:r>
            <a:r>
              <a:rPr lang="en-US" sz="1600" dirty="0" smtClean="0">
                <a:latin typeface="Times New Roman" pitchFamily="18" charset="0"/>
                <a:cs typeface="Times New Roman" pitchFamily="18" charset="0"/>
              </a:rPr>
              <a:t>whether</a:t>
            </a:r>
          </a:p>
          <a:p>
            <a:pPr lvl="1" algn="just"/>
            <a:r>
              <a:rPr lang="en-US" sz="1600" dirty="0">
                <a:latin typeface="Times New Roman" pitchFamily="18" charset="0"/>
                <a:cs typeface="Times New Roman" pitchFamily="18" charset="0"/>
              </a:rPr>
              <a:t>new classes are to be created from scratch,</a:t>
            </a:r>
          </a:p>
          <a:p>
            <a:pPr lvl="1" algn="just"/>
            <a:r>
              <a:rPr lang="en-US" sz="1600" dirty="0">
                <a:latin typeface="Times New Roman" pitchFamily="18" charset="0"/>
                <a:cs typeface="Times New Roman" pitchFamily="18" charset="0"/>
              </a:rPr>
              <a:t>any existing classes can be used in their original form, or</a:t>
            </a:r>
          </a:p>
          <a:p>
            <a:pPr lvl="1" algn="just"/>
            <a:r>
              <a:rPr lang="en-US" sz="1600" dirty="0">
                <a:latin typeface="Times New Roman" pitchFamily="18" charset="0"/>
                <a:cs typeface="Times New Roman" pitchFamily="18" charset="0"/>
              </a:rPr>
              <a:t>new classes should be inherited from the existing </a:t>
            </a:r>
            <a:r>
              <a:rPr lang="en-US" sz="1600" dirty="0" smtClean="0">
                <a:latin typeface="Times New Roman" pitchFamily="18" charset="0"/>
                <a:cs typeface="Times New Roman" pitchFamily="18" charset="0"/>
              </a:rPr>
              <a:t>classes</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Besides</a:t>
            </a:r>
            <a:r>
              <a:rPr lang="en-US" sz="1600" dirty="0">
                <a:latin typeface="Times New Roman" pitchFamily="18" charset="0"/>
                <a:cs typeface="Times New Roman" pitchFamily="18" charset="0"/>
              </a:rPr>
              <a:t>, the developer designs the internal details of the classes and their associations, i.e., the data structure for each attribute and the algorithms for the operations</a:t>
            </a:r>
            <a:r>
              <a:rPr lang="en-US" sz="1600" dirty="0" smtClean="0">
                <a:latin typeface="Times New Roman" pitchFamily="18" charset="0"/>
                <a:cs typeface="Times New Roman" pitchFamily="18" charset="0"/>
              </a:rPr>
              <a:t>.</a:t>
            </a:r>
          </a:p>
          <a:p>
            <a:pPr algn="just"/>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lvl="1"/>
            <a:endParaRPr lang="en-US" sz="1200" dirty="0" smtClean="0">
              <a:latin typeface="Times New Roman" pitchFamily="18" charset="0"/>
              <a:cs typeface="Times New Roman" pitchFamily="18" charset="0"/>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84</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28965373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sz="1600" b="1" dirty="0">
                <a:latin typeface="Times New Roman" pitchFamily="18" charset="0"/>
                <a:cs typeface="Times New Roman" pitchFamily="18" charset="0"/>
              </a:rPr>
              <a:t>Object–Oriented Implementation and Testing</a:t>
            </a:r>
          </a:p>
          <a:p>
            <a:pPr algn="just"/>
            <a:r>
              <a:rPr lang="en-US" sz="1600" dirty="0">
                <a:latin typeface="Times New Roman" pitchFamily="18" charset="0"/>
                <a:cs typeface="Times New Roman" pitchFamily="18" charset="0"/>
              </a:rPr>
              <a:t>In this stage, the design model developed in the object design is translated into code in an appropriate programming language or software tool.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databases are created and the specific hardware requirements are ascertained. </a:t>
            </a: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Once </a:t>
            </a:r>
            <a:r>
              <a:rPr lang="en-US" sz="1600" dirty="0">
                <a:latin typeface="Times New Roman" pitchFamily="18" charset="0"/>
                <a:cs typeface="Times New Roman" pitchFamily="18" charset="0"/>
              </a:rPr>
              <a:t>the code is in shape, it is tested using specialized techniques to identify and remove the errors in the </a:t>
            </a:r>
            <a:r>
              <a:rPr lang="en-US" sz="1600" dirty="0" smtClean="0">
                <a:latin typeface="Times New Roman" pitchFamily="18" charset="0"/>
                <a:cs typeface="Times New Roman" pitchFamily="18" charset="0"/>
              </a:rPr>
              <a:t>code</a:t>
            </a:r>
          </a:p>
          <a:p>
            <a:pPr algn="just"/>
            <a:endParaRPr lang="en-US" sz="1600" dirty="0">
              <a:latin typeface="Times New Roman" pitchFamily="18" charset="0"/>
              <a:cs typeface="Times New Roman" pitchFamily="18" charset="0"/>
            </a:endParaRPr>
          </a:p>
          <a:p>
            <a:pPr marL="109728" indent="0">
              <a:buNone/>
            </a:pPr>
            <a:r>
              <a:rPr lang="en-US" sz="1600" b="1" dirty="0">
                <a:latin typeface="Times New Roman" pitchFamily="18" charset="0"/>
                <a:cs typeface="Times New Roman" pitchFamily="18" charset="0"/>
              </a:rPr>
              <a:t>Principles of Object-Oriented </a:t>
            </a:r>
            <a:r>
              <a:rPr lang="en-US" sz="1600" b="1" dirty="0" smtClean="0">
                <a:latin typeface="Times New Roman" pitchFamily="18" charset="0"/>
                <a:cs typeface="Times New Roman" pitchFamily="18" charset="0"/>
              </a:rPr>
              <a:t>Systems</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 conceptual framework of object–oriented systems is based upon the object model.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There </a:t>
            </a:r>
            <a:r>
              <a:rPr lang="en-US" sz="1600" dirty="0">
                <a:latin typeface="Times New Roman" pitchFamily="18" charset="0"/>
                <a:cs typeface="Times New Roman" pitchFamily="18" charset="0"/>
              </a:rPr>
              <a:t>are two categories of elements in an object-oriented system</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85</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7202566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sz="1400" b="1" dirty="0">
                <a:latin typeface="Times New Roman" pitchFamily="18" charset="0"/>
                <a:cs typeface="Times New Roman" pitchFamily="18" charset="0"/>
              </a:rPr>
              <a:t>Major Elements</a:t>
            </a:r>
            <a:r>
              <a:rPr lang="en-US" sz="1400" dirty="0">
                <a:latin typeface="Times New Roman" pitchFamily="18" charset="0"/>
                <a:cs typeface="Times New Roman" pitchFamily="18" charset="0"/>
              </a:rPr>
              <a:t> − By major, it is meant that if a model does not have any one of these elements, it </a:t>
            </a:r>
            <a:r>
              <a:rPr lang="en-US" sz="1400" dirty="0" smtClean="0">
                <a:latin typeface="Times New Roman" pitchFamily="18" charset="0"/>
                <a:cs typeface="Times New Roman" pitchFamily="18" charset="0"/>
              </a:rPr>
              <a:t>ceases(comes to end) </a:t>
            </a:r>
            <a:r>
              <a:rPr lang="en-US" sz="1400" dirty="0">
                <a:latin typeface="Times New Roman" pitchFamily="18" charset="0"/>
                <a:cs typeface="Times New Roman" pitchFamily="18" charset="0"/>
              </a:rPr>
              <a:t>to be object oriented. The four major elements are </a:t>
            </a:r>
            <a:endParaRPr lang="en-US" sz="1400" dirty="0" smtClean="0">
              <a:latin typeface="Times New Roman" pitchFamily="18" charset="0"/>
              <a:cs typeface="Times New Roman" pitchFamily="18" charset="0"/>
            </a:endParaRPr>
          </a:p>
          <a:p>
            <a:pPr marL="109728" indent="0" algn="just">
              <a:buNone/>
            </a:pPr>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Abstraction</a:t>
            </a:r>
            <a:r>
              <a:rPr lang="en-US" sz="1400" dirty="0">
                <a:latin typeface="Times New Roman" pitchFamily="18" charset="0"/>
                <a:cs typeface="Times New Roman" pitchFamily="18" charset="0"/>
              </a:rPr>
              <a:t>-displaying only essential information and hiding the details</a:t>
            </a:r>
          </a:p>
          <a:p>
            <a:pPr algn="just"/>
            <a:r>
              <a:rPr lang="en-US" sz="1400" b="1" dirty="0">
                <a:latin typeface="Times New Roman" pitchFamily="18" charset="0"/>
                <a:cs typeface="Times New Roman" pitchFamily="18" charset="0"/>
              </a:rPr>
              <a:t>Encapsulation-</a:t>
            </a:r>
            <a:r>
              <a:rPr lang="en-US" sz="1400" dirty="0">
                <a:latin typeface="Times New Roman" pitchFamily="18" charset="0"/>
                <a:cs typeface="Times New Roman" pitchFamily="18" charset="0"/>
              </a:rPr>
              <a:t> wrapping code and data together into a single </a:t>
            </a:r>
            <a:r>
              <a:rPr lang="en-US" sz="1400" dirty="0" smtClean="0">
                <a:latin typeface="Times New Roman" pitchFamily="18" charset="0"/>
                <a:cs typeface="Times New Roman" pitchFamily="18" charset="0"/>
              </a:rPr>
              <a:t>unit. </a:t>
            </a:r>
            <a:r>
              <a:rPr lang="en-US" sz="1400" dirty="0" err="1" smtClean="0">
                <a:latin typeface="Times New Roman" pitchFamily="18" charset="0"/>
                <a:cs typeface="Times New Roman" pitchFamily="18" charset="0"/>
              </a:rPr>
              <a:t>Eg:Capsule</a:t>
            </a:r>
            <a:r>
              <a:rPr lang="en-US" sz="1400" dirty="0" smtClean="0">
                <a:latin typeface="Times New Roman" pitchFamily="18" charset="0"/>
                <a:cs typeface="Times New Roman" pitchFamily="18" charset="0"/>
              </a:rPr>
              <a:t> which is mixed of several medicines)</a:t>
            </a:r>
            <a:endParaRPr lang="en-US" sz="1400" dirty="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Modularity-</a:t>
            </a:r>
            <a:r>
              <a:rPr lang="en-US" sz="1400" dirty="0">
                <a:latin typeface="Times New Roman" pitchFamily="18" charset="0"/>
                <a:cs typeface="Times New Roman" pitchFamily="18" charset="0"/>
              </a:rPr>
              <a:t>Modules can be removed, replaced, or upgraded without affecting other </a:t>
            </a:r>
            <a:r>
              <a:rPr lang="en-US" sz="1400" dirty="0" smtClean="0">
                <a:latin typeface="Times New Roman" pitchFamily="18" charset="0"/>
                <a:cs typeface="Times New Roman" pitchFamily="18" charset="0"/>
              </a:rPr>
              <a:t>components (</a:t>
            </a:r>
            <a:r>
              <a:rPr lang="en-US" sz="1400" dirty="0" err="1" smtClean="0">
                <a:latin typeface="Times New Roman" pitchFamily="18" charset="0"/>
                <a:cs typeface="Times New Roman" pitchFamily="18" charset="0"/>
              </a:rPr>
              <a:t>eg</a:t>
            </a:r>
            <a:r>
              <a:rPr lang="en-US" sz="1400" dirty="0" smtClean="0">
                <a:latin typeface="Times New Roman" pitchFamily="18" charset="0"/>
                <a:cs typeface="Times New Roman" pitchFamily="18" charset="0"/>
              </a:rPr>
              <a:t>)Laptop and desktop</a:t>
            </a:r>
            <a:endParaRPr lang="en-US" sz="1400" dirty="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Hierarchy</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is a group of people or things arranged in order of rank or the people that rank at the top of such a system.</a:t>
            </a:r>
          </a:p>
          <a:p>
            <a:pPr marL="109728" indent="0" algn="just">
              <a:buNone/>
            </a:pPr>
            <a:endParaRPr lang="en-US" sz="1400" b="1" dirty="0" smtClean="0">
              <a:latin typeface="Times New Roman" pitchFamily="18" charset="0"/>
              <a:cs typeface="Times New Roman" pitchFamily="18" charset="0"/>
            </a:endParaRPr>
          </a:p>
          <a:p>
            <a:pPr marL="109728" indent="0" algn="just">
              <a:buNone/>
            </a:pPr>
            <a:r>
              <a:rPr lang="en-US" sz="1400" b="1" dirty="0" smtClean="0">
                <a:latin typeface="Times New Roman" pitchFamily="18" charset="0"/>
                <a:cs typeface="Times New Roman" pitchFamily="18" charset="0"/>
              </a:rPr>
              <a:t>Minor Elements</a:t>
            </a:r>
            <a:r>
              <a:rPr lang="en-US" sz="1400" dirty="0" smtClean="0">
                <a:latin typeface="Times New Roman" pitchFamily="18" charset="0"/>
                <a:cs typeface="Times New Roman" pitchFamily="18" charset="0"/>
              </a:rPr>
              <a:t> − By minor, it is meant that these elements are useful, but not indispensable part of the object model. The three minor elements are </a:t>
            </a:r>
          </a:p>
          <a:p>
            <a:pPr algn="just"/>
            <a:r>
              <a:rPr lang="en-US" sz="1400" b="1" dirty="0" smtClean="0">
                <a:latin typeface="Times New Roman" pitchFamily="18" charset="0"/>
                <a:cs typeface="Times New Roman" pitchFamily="18" charset="0"/>
              </a:rPr>
              <a:t>Typing</a:t>
            </a:r>
          </a:p>
          <a:p>
            <a:pPr algn="just"/>
            <a:r>
              <a:rPr lang="en-US" sz="1400" b="1" dirty="0" smtClean="0">
                <a:latin typeface="Times New Roman" pitchFamily="18" charset="0"/>
                <a:cs typeface="Times New Roman" pitchFamily="18" charset="0"/>
              </a:rPr>
              <a:t>Concurrency-</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means multiple computations are happening at the same time</a:t>
            </a:r>
            <a:endParaRPr lang="en-US" sz="1400" dirty="0" smtClean="0">
              <a:latin typeface="Times New Roman" pitchFamily="18" charset="0"/>
              <a:cs typeface="Times New Roman" pitchFamily="18" charset="0"/>
            </a:endParaRPr>
          </a:p>
          <a:p>
            <a:pPr algn="just"/>
            <a:r>
              <a:rPr lang="en-US" sz="1400" b="1" dirty="0">
                <a:latin typeface="Times New Roman" pitchFamily="18" charset="0"/>
                <a:cs typeface="Times New Roman" pitchFamily="18" charset="0"/>
              </a:rPr>
              <a:t>Persistence-</a:t>
            </a:r>
            <a:r>
              <a:rPr lang="en-US" sz="1400" dirty="0">
                <a:latin typeface="Times New Roman" pitchFamily="18" charset="0"/>
                <a:cs typeface="Times New Roman" pitchFamily="18" charset="0"/>
              </a:rPr>
              <a:t>Data that survive over several runs of your program </a:t>
            </a:r>
            <a:endParaRPr lang="en-US" sz="1400" dirty="0" smtClean="0">
              <a:latin typeface="Times New Roman" pitchFamily="18" charset="0"/>
              <a:cs typeface="Times New Roman" pitchFamily="18" charset="0"/>
            </a:endParaRP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86</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13378734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lgn="ctr">
              <a:buNone/>
            </a:pPr>
            <a:r>
              <a:rPr lang="en-US" sz="1600" b="1" dirty="0" smtClean="0">
                <a:latin typeface="Times New Roman" pitchFamily="18" charset="0"/>
                <a:cs typeface="Times New Roman" pitchFamily="18" charset="0"/>
              </a:rPr>
              <a:t>Computer Based Systems</a:t>
            </a:r>
          </a:p>
          <a:p>
            <a:pPr algn="just"/>
            <a:endParaRPr lang="en-US" sz="1600" dirty="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elements of computer-based systems are defined as software, hardware, people, database, documentation, and procedures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 computer-based system makes use of a variety of system elements.</a:t>
            </a:r>
          </a:p>
          <a:p>
            <a:pPr marL="109728" indent="0" algn="just">
              <a:buNone/>
            </a:pPr>
            <a:endParaRPr lang="en-US" sz="1600"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Software</a:t>
            </a:r>
            <a:r>
              <a:rPr lang="en-US" sz="1600" dirty="0">
                <a:latin typeface="Times New Roman" pitchFamily="18" charset="0"/>
                <a:cs typeface="Times New Roman" pitchFamily="18" charset="0"/>
              </a:rPr>
              <a:t>:  programs, data structures, and related work products.</a:t>
            </a:r>
          </a:p>
          <a:p>
            <a:pPr algn="just"/>
            <a:r>
              <a:rPr lang="en-US" sz="1600" b="1" dirty="0">
                <a:latin typeface="Times New Roman" pitchFamily="18" charset="0"/>
                <a:cs typeface="Times New Roman" pitchFamily="18" charset="0"/>
              </a:rPr>
              <a:t>Hardware</a:t>
            </a:r>
            <a:r>
              <a:rPr lang="en-US" sz="1600" dirty="0">
                <a:latin typeface="Times New Roman" pitchFamily="18" charset="0"/>
                <a:cs typeface="Times New Roman" pitchFamily="18" charset="0"/>
              </a:rPr>
              <a:t>: electronic devices that provide computing capabilities.</a:t>
            </a:r>
          </a:p>
          <a:p>
            <a:pPr algn="just"/>
            <a:r>
              <a:rPr lang="en-US" sz="1600" b="1" dirty="0">
                <a:latin typeface="Times New Roman" pitchFamily="18" charset="0"/>
                <a:cs typeface="Times New Roman" pitchFamily="18" charset="0"/>
              </a:rPr>
              <a:t>People</a:t>
            </a:r>
            <a:r>
              <a:rPr lang="en-US" sz="1600" dirty="0">
                <a:latin typeface="Times New Roman" pitchFamily="18" charset="0"/>
                <a:cs typeface="Times New Roman" pitchFamily="18" charset="0"/>
              </a:rPr>
              <a:t>: Users and operators of hardware and software.</a:t>
            </a:r>
          </a:p>
          <a:p>
            <a:pPr algn="just"/>
            <a:r>
              <a:rPr lang="en-US" sz="1600" b="1" dirty="0">
                <a:latin typeface="Times New Roman" pitchFamily="18" charset="0"/>
                <a:cs typeface="Times New Roman" pitchFamily="18" charset="0"/>
              </a:rPr>
              <a:t>Database</a:t>
            </a:r>
            <a:r>
              <a:rPr lang="en-US" sz="1600" dirty="0">
                <a:latin typeface="Times New Roman" pitchFamily="18" charset="0"/>
                <a:cs typeface="Times New Roman" pitchFamily="18" charset="0"/>
              </a:rPr>
              <a:t>: A large, organized collection of information that is accessed via S/w and persists over time.</a:t>
            </a:r>
          </a:p>
          <a:p>
            <a:pPr algn="just"/>
            <a:r>
              <a:rPr lang="en-US" sz="1600" b="1" dirty="0">
                <a:latin typeface="Times New Roman" pitchFamily="18" charset="0"/>
                <a:cs typeface="Times New Roman" pitchFamily="18" charset="0"/>
              </a:rPr>
              <a:t>Documentation</a:t>
            </a:r>
            <a:r>
              <a:rPr lang="en-US" sz="1600" dirty="0">
                <a:latin typeface="Times New Roman" pitchFamily="18" charset="0"/>
                <a:cs typeface="Times New Roman" pitchFamily="18" charset="0"/>
              </a:rPr>
              <a:t>:  manuals, on-line help files.</a:t>
            </a:r>
          </a:p>
          <a:p>
            <a:pPr algn="just"/>
            <a:r>
              <a:rPr lang="en-US" sz="1600" b="1" dirty="0">
                <a:latin typeface="Times New Roman" pitchFamily="18" charset="0"/>
                <a:cs typeface="Times New Roman" pitchFamily="18" charset="0"/>
              </a:rPr>
              <a:t>Procedures</a:t>
            </a:r>
            <a:r>
              <a:rPr lang="en-US" sz="1600" dirty="0">
                <a:latin typeface="Times New Roman" pitchFamily="18" charset="0"/>
                <a:cs typeface="Times New Roman" pitchFamily="18" charset="0"/>
              </a:rPr>
              <a:t>: the steps that define the specific use of each system element</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One complicating characteristic of computer-based system is that the elements </a:t>
            </a:r>
            <a:r>
              <a:rPr lang="en-US" sz="1700" dirty="0" smtClean="0">
                <a:latin typeface="Times New Roman" pitchFamily="18" charset="0"/>
                <a:cs typeface="Times New Roman" pitchFamily="18" charset="0"/>
              </a:rPr>
              <a:t>be a part of one </a:t>
            </a:r>
            <a:r>
              <a:rPr lang="en-US" sz="1700" dirty="0">
                <a:latin typeface="Times New Roman" pitchFamily="18" charset="0"/>
                <a:cs typeface="Times New Roman" pitchFamily="18" charset="0"/>
              </a:rPr>
              <a:t>system may also represent one macro element of a still large system</a:t>
            </a:r>
            <a:r>
              <a:rPr lang="en-US" sz="1700" dirty="0" smtClean="0">
                <a:latin typeface="Times New Roman" pitchFamily="18" charset="0"/>
                <a:cs typeface="Times New Roman" pitchFamily="18" charset="0"/>
              </a:rPr>
              <a:t>.</a:t>
            </a:r>
          </a:p>
          <a:p>
            <a:pPr algn="just"/>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The micro-element is a computer-based system that is one part of a larger computer based system.</a:t>
            </a:r>
          </a:p>
          <a:p>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99934-0B4B-49BF-A8A1-22173B2C9DAF}" type="slidenum">
              <a:rPr lang="en-US" smtClean="0"/>
              <a:t>87</a:t>
            </a:fld>
            <a:endParaRPr lang="en-US"/>
          </a:p>
        </p:txBody>
      </p:sp>
      <p:sp>
        <p:nvSpPr>
          <p:cNvPr id="5" name="Title 4"/>
          <p:cNvSpPr>
            <a:spLocks noGrp="1"/>
          </p:cNvSpPr>
          <p:nvPr>
            <p:ph type="title" idx="4294967295"/>
          </p:nvPr>
        </p:nvSpPr>
        <p:spPr>
          <a:xfrm>
            <a:off x="461173" y="228600"/>
            <a:ext cx="8229600" cy="990600"/>
          </a:xfrm>
        </p:spPr>
        <p:txBody>
          <a:bodyPr/>
          <a:lstStyle/>
          <a:p>
            <a:endParaRPr lang="en-US"/>
          </a:p>
        </p:txBody>
      </p:sp>
    </p:spTree>
    <p:extLst>
      <p:ext uri="{BB962C8B-B14F-4D97-AF65-F5344CB8AC3E}">
        <p14:creationId xmlns:p14="http://schemas.microsoft.com/office/powerpoint/2010/main" val="3402287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ctr">
              <a:buNone/>
            </a:pPr>
            <a:r>
              <a:rPr lang="en-US" sz="2600" b="1" dirty="0">
                <a:latin typeface="Times New Roman" pitchFamily="18" charset="0"/>
                <a:cs typeface="Times New Roman" pitchFamily="18" charset="0"/>
              </a:rPr>
              <a:t>Verification</a:t>
            </a:r>
            <a:endParaRPr lang="en-US" sz="2600" b="1"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verifying process includes checking documents, design, code, and program</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marL="109728" indent="0" algn="just">
              <a:buNone/>
            </a:pPr>
            <a:r>
              <a:rPr lang="en-US" sz="1800" b="1" dirty="0">
                <a:latin typeface="Times New Roman" pitchFamily="18" charset="0"/>
                <a:cs typeface="Times New Roman" pitchFamily="18" charset="0"/>
              </a:rPr>
              <a:t>Example of verification </a:t>
            </a:r>
            <a:endParaRPr lang="en-US" sz="1800" b="1" dirty="0" smtClean="0">
              <a:latin typeface="Times New Roman" pitchFamily="18" charset="0"/>
              <a:cs typeface="Times New Roman" pitchFamily="18" charset="0"/>
            </a:endParaRPr>
          </a:p>
          <a:p>
            <a:pPr marL="109728" indent="0" algn="just">
              <a:buNone/>
            </a:pPr>
            <a:endParaRPr lang="en-US" sz="1800" b="1" dirty="0" smtClean="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In Software Engineering, consider the following </a:t>
            </a:r>
            <a:r>
              <a:rPr lang="en-US" sz="1900" dirty="0" smtClean="0">
                <a:latin typeface="Times New Roman" pitchFamily="18" charset="0"/>
                <a:cs typeface="Times New Roman" pitchFamily="18" charset="0"/>
              </a:rPr>
              <a:t>specification</a:t>
            </a:r>
          </a:p>
          <a:p>
            <a:pPr lvl="0" algn="just"/>
            <a:endParaRPr lang="en-US" sz="1900" dirty="0" smtClean="0">
              <a:latin typeface="Times New Roman" pitchFamily="18" charset="0"/>
              <a:cs typeface="Times New Roman" pitchFamily="18" charset="0"/>
            </a:endParaRPr>
          </a:p>
          <a:p>
            <a:pPr lvl="0" algn="just"/>
            <a:endParaRPr lang="en-US" sz="1900" dirty="0">
              <a:latin typeface="Times New Roman" pitchFamily="18" charset="0"/>
              <a:cs typeface="Times New Roman" pitchFamily="18" charset="0"/>
            </a:endParaRPr>
          </a:p>
          <a:p>
            <a:pPr algn="just"/>
            <a:r>
              <a:rPr lang="en-US" sz="1900" b="1" i="1" dirty="0">
                <a:latin typeface="Times New Roman" pitchFamily="18" charset="0"/>
                <a:cs typeface="Times New Roman" pitchFamily="18" charset="0"/>
              </a:rPr>
              <a:t>A clickable button with name </a:t>
            </a:r>
            <a:r>
              <a:rPr lang="en-US" sz="1900" b="1" i="1" dirty="0" err="1" smtClean="0">
                <a:latin typeface="Times New Roman" pitchFamily="18" charset="0"/>
                <a:cs typeface="Times New Roman" pitchFamily="18" charset="0"/>
              </a:rPr>
              <a:t>Submet</a:t>
            </a:r>
            <a:endParaRPr lang="en-US" sz="1900" b="1" i="1" dirty="0" smtClean="0">
              <a:latin typeface="Times New Roman" pitchFamily="18" charset="0"/>
              <a:cs typeface="Times New Roman" pitchFamily="18" charset="0"/>
            </a:endParaRPr>
          </a:p>
          <a:p>
            <a:pPr algn="just"/>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Verification would check the design doc and correcting the spelling </a:t>
            </a:r>
            <a:r>
              <a:rPr lang="en-US" sz="1900" dirty="0" smtClean="0">
                <a:latin typeface="Times New Roman" pitchFamily="18" charset="0"/>
                <a:cs typeface="Times New Roman" pitchFamily="18" charset="0"/>
              </a:rPr>
              <a:t>mistake</a:t>
            </a:r>
          </a:p>
          <a:p>
            <a:pPr marL="109728" lvl="0" indent="0" algn="just">
              <a:buNone/>
            </a:pPr>
            <a:r>
              <a:rPr lang="en-US" sz="1900" dirty="0" smtClean="0">
                <a:latin typeface="Times New Roman" pitchFamily="18" charset="0"/>
                <a:cs typeface="Times New Roman" pitchFamily="18" charset="0"/>
              </a:rPr>
              <a:t>.</a:t>
            </a:r>
            <a:endParaRPr lang="en-US" sz="1900" dirty="0">
              <a:latin typeface="Times New Roman" pitchFamily="18" charset="0"/>
              <a:cs typeface="Times New Roman" pitchFamily="18" charset="0"/>
            </a:endParaRPr>
          </a:p>
          <a:p>
            <a:pPr lvl="0" algn="just"/>
            <a:r>
              <a:rPr lang="en-US" sz="1900" dirty="0">
                <a:latin typeface="Times New Roman" pitchFamily="18" charset="0"/>
                <a:cs typeface="Times New Roman" pitchFamily="18" charset="0"/>
              </a:rPr>
              <a:t>Otherwise, the development team will create a button </a:t>
            </a:r>
            <a:r>
              <a:rPr lang="en-US" sz="1900" dirty="0" smtClean="0">
                <a:latin typeface="Times New Roman" pitchFamily="18" charset="0"/>
                <a:cs typeface="Times New Roman" pitchFamily="18" charset="0"/>
              </a:rPr>
              <a:t>like </a:t>
            </a:r>
            <a:endParaRPr lang="en-US" sz="1900" dirty="0">
              <a:latin typeface="Times New Roman" pitchFamily="18" charset="0"/>
              <a:cs typeface="Times New Roman" pitchFamily="18" charset="0"/>
            </a:endParaRPr>
          </a:p>
          <a:p>
            <a:pPr lvl="1" algn="just"/>
            <a:r>
              <a:rPr lang="en-US" sz="1900" dirty="0">
                <a:latin typeface="Times New Roman" pitchFamily="18" charset="0"/>
                <a:cs typeface="Times New Roman" pitchFamily="18" charset="0"/>
              </a:rPr>
              <a:t>So new specification </a:t>
            </a:r>
            <a:r>
              <a:rPr lang="en-US" sz="1900" dirty="0" smtClean="0">
                <a:latin typeface="Times New Roman" pitchFamily="18" charset="0"/>
                <a:cs typeface="Times New Roman" pitchFamily="18" charset="0"/>
              </a:rPr>
              <a:t>is</a:t>
            </a:r>
          </a:p>
          <a:p>
            <a:pPr lvl="1" algn="just"/>
            <a:endParaRPr lang="en-US" sz="1900" dirty="0">
              <a:latin typeface="Times New Roman" pitchFamily="18" charset="0"/>
              <a:cs typeface="Times New Roman" pitchFamily="18" charset="0"/>
            </a:endParaRPr>
          </a:p>
          <a:p>
            <a:pPr algn="just"/>
            <a:r>
              <a:rPr lang="en-US" sz="1900" b="1" i="1" dirty="0">
                <a:latin typeface="Times New Roman" pitchFamily="18" charset="0"/>
                <a:cs typeface="Times New Roman" pitchFamily="18" charset="0"/>
              </a:rPr>
              <a:t>A clickable button with name Submit</a:t>
            </a:r>
            <a:endParaRPr lang="en-US" sz="1900" dirty="0">
              <a:latin typeface="Times New Roman" pitchFamily="18" charset="0"/>
              <a:cs typeface="Times New Roman" pitchFamily="18" charset="0"/>
            </a:endParaRPr>
          </a:p>
          <a:p>
            <a:pPr marL="109728" indent="0">
              <a:buNone/>
            </a:pPr>
            <a:endParaRPr lang="en-US" sz="1800"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88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89890"/>
            <a:ext cx="2390775" cy="54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971393"/>
            <a:ext cx="23907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7302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sz="2400" b="1" dirty="0">
                <a:latin typeface="Times New Roman" pitchFamily="18" charset="0"/>
                <a:cs typeface="Times New Roman" pitchFamily="18" charset="0"/>
              </a:rPr>
              <a:t>Validation</a:t>
            </a:r>
            <a:endParaRPr lang="en-US" sz="2400" b="1" dirty="0" smtClean="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r>
              <a:rPr lang="en-US" sz="1800" dirty="0" smtClean="0">
                <a:latin typeface="Times New Roman" pitchFamily="18" charset="0"/>
                <a:cs typeface="Times New Roman" pitchFamily="18" charset="0"/>
              </a:rPr>
              <a:t>Validation </a:t>
            </a:r>
            <a:r>
              <a:rPr lang="en-US" sz="1800" dirty="0">
                <a:latin typeface="Times New Roman" pitchFamily="18" charset="0"/>
                <a:cs typeface="Times New Roman" pitchFamily="18" charset="0"/>
              </a:rPr>
              <a:t>is a dynamic mechanism of Software testing and validates the actual product</a:t>
            </a:r>
            <a:r>
              <a:rPr lang="en-US" sz="1800" dirty="0" smtClean="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Once the code is ready, Validation is done. A Validation test found </a:t>
            </a:r>
            <a:r>
              <a:rPr lang="en-US" sz="1800" dirty="0" smtClean="0">
                <a:latin typeface="Times New Roman" pitchFamily="18" charset="0"/>
                <a:cs typeface="Times New Roman" pitchFamily="18" charset="0"/>
              </a:rPr>
              <a:t>–</a:t>
            </a:r>
          </a:p>
          <a:p>
            <a:pPr lvl="0"/>
            <a:endParaRPr lang="en-US" sz="1800" dirty="0">
              <a:latin typeface="Times New Roman" pitchFamily="18" charset="0"/>
              <a:cs typeface="Times New Roman" pitchFamily="18" charset="0"/>
            </a:endParaRPr>
          </a:p>
          <a:p>
            <a:pPr lvl="0"/>
            <a:endParaRPr lang="en-US" sz="1800" dirty="0" smtClean="0">
              <a:latin typeface="Times New Roman" pitchFamily="18" charset="0"/>
              <a:cs typeface="Times New Roman" pitchFamily="18" charset="0"/>
            </a:endParaRPr>
          </a:p>
          <a:p>
            <a:pPr lvl="0"/>
            <a:endParaRPr lang="en-US" sz="1800" dirty="0">
              <a:latin typeface="Times New Roman" pitchFamily="18" charset="0"/>
              <a:cs typeface="Times New Roman" pitchFamily="18" charset="0"/>
            </a:endParaRPr>
          </a:p>
          <a:p>
            <a:pPr lvl="0"/>
            <a:endParaRPr lang="en-US" sz="1800" dirty="0" smtClean="0">
              <a:latin typeface="Times New Roman" pitchFamily="18" charset="0"/>
              <a:cs typeface="Times New Roman" pitchFamily="18" charset="0"/>
            </a:endParaRPr>
          </a:p>
          <a:p>
            <a:pPr lvl="0"/>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Owing to Validation testing, the development team will make the submit button clickable.</a:t>
            </a:r>
          </a:p>
          <a:p>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2743200" y="3500754"/>
            <a:ext cx="3783330" cy="871855"/>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99934-0B4B-49BF-A8A1-22173B2C9DAF}" type="slidenum">
              <a:rPr lang="en-US" smtClean="0"/>
              <a:t>89</a:t>
            </a:fld>
            <a:endParaRPr lang="en-US"/>
          </a:p>
        </p:txBody>
      </p:sp>
    </p:spTree>
    <p:extLst>
      <p:ext uri="{BB962C8B-B14F-4D97-AF65-F5344CB8AC3E}">
        <p14:creationId xmlns:p14="http://schemas.microsoft.com/office/powerpoint/2010/main" val="57116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pPr marL="0" indent="0" algn="just">
              <a:buNone/>
            </a:pPr>
            <a:r>
              <a:rPr lang="en-US" sz="2900" b="1" dirty="0" smtClean="0">
                <a:latin typeface="Times New Roman" pitchFamily="18" charset="0"/>
                <a:cs typeface="Times New Roman" pitchFamily="18" charset="0"/>
              </a:rPr>
              <a:t>E-type (embedded-type) </a:t>
            </a:r>
          </a:p>
          <a:p>
            <a:pPr algn="just"/>
            <a:r>
              <a:rPr lang="en-US" sz="2900" dirty="0" smtClean="0">
                <a:latin typeface="Times New Roman" pitchFamily="18" charset="0"/>
                <a:cs typeface="Times New Roman" pitchFamily="18" charset="0"/>
              </a:rPr>
              <a:t>This software works closely as the requirement of real-world environment. </a:t>
            </a:r>
          </a:p>
          <a:p>
            <a:pPr algn="just"/>
            <a:r>
              <a:rPr lang="en-US" sz="2900" dirty="0" smtClean="0">
                <a:latin typeface="Times New Roman" pitchFamily="18" charset="0"/>
                <a:cs typeface="Times New Roman" pitchFamily="18" charset="0"/>
              </a:rPr>
              <a:t>This software has a high degree of evolution as there are various changes in laws, taxes etc. in the real world situations. </a:t>
            </a:r>
          </a:p>
          <a:p>
            <a:pPr algn="just"/>
            <a:r>
              <a:rPr lang="en-US" sz="2900" dirty="0" smtClean="0">
                <a:latin typeface="Times New Roman" pitchFamily="18" charset="0"/>
                <a:cs typeface="Times New Roman" pitchFamily="18" charset="0"/>
              </a:rPr>
              <a:t>For example, Online trading software</a:t>
            </a:r>
          </a:p>
          <a:p>
            <a:pPr algn="just"/>
            <a:endParaRPr lang="en-US" sz="2900" dirty="0" smtClean="0">
              <a:latin typeface="Times New Roman" pitchFamily="18" charset="0"/>
              <a:cs typeface="Times New Roman" pitchFamily="18" charset="0"/>
            </a:endParaRPr>
          </a:p>
          <a:p>
            <a:pPr marL="0" indent="0" algn="just">
              <a:buNone/>
            </a:pPr>
            <a:r>
              <a:rPr lang="en-US" sz="2900" b="1" dirty="0" smtClean="0">
                <a:latin typeface="Times New Roman" pitchFamily="18" charset="0"/>
                <a:cs typeface="Times New Roman" pitchFamily="18" charset="0"/>
              </a:rPr>
              <a:t>Lehman has given eight laws for E-Type software evolution :</a:t>
            </a:r>
          </a:p>
          <a:p>
            <a:pPr lvl="0" algn="just"/>
            <a:r>
              <a:rPr lang="en-US" sz="2900" b="1" dirty="0" smtClean="0">
                <a:latin typeface="Times New Roman" pitchFamily="18" charset="0"/>
                <a:cs typeface="Times New Roman" pitchFamily="18" charset="0"/>
              </a:rPr>
              <a:t>Continuing change - </a:t>
            </a:r>
            <a:r>
              <a:rPr lang="en-US" sz="2900" dirty="0" smtClean="0">
                <a:latin typeface="Times New Roman" pitchFamily="18" charset="0"/>
                <a:cs typeface="Times New Roman" pitchFamily="18" charset="0"/>
              </a:rPr>
              <a:t>An E-type software system must continue to adapt to the real world changes, else it becomes progressively less useful.</a:t>
            </a:r>
          </a:p>
          <a:p>
            <a:pPr lvl="0" algn="just"/>
            <a:endParaRPr lang="en-US" sz="2900" dirty="0" smtClean="0">
              <a:latin typeface="Times New Roman" pitchFamily="18" charset="0"/>
              <a:cs typeface="Times New Roman" pitchFamily="18" charset="0"/>
            </a:endParaRPr>
          </a:p>
          <a:p>
            <a:pPr lvl="0" algn="just"/>
            <a:r>
              <a:rPr lang="en-US" sz="2900" b="1" dirty="0" smtClean="0">
                <a:latin typeface="Times New Roman" pitchFamily="18" charset="0"/>
                <a:cs typeface="Times New Roman" pitchFamily="18" charset="0"/>
              </a:rPr>
              <a:t>Increasing complexity - </a:t>
            </a:r>
            <a:r>
              <a:rPr lang="en-US" sz="2900" dirty="0" smtClean="0">
                <a:latin typeface="Times New Roman" pitchFamily="18" charset="0"/>
                <a:cs typeface="Times New Roman" pitchFamily="18" charset="0"/>
              </a:rPr>
              <a:t>As an E-type software system evolves, its complexity tends to increase unless work is done to maintain or reduce it.</a:t>
            </a:r>
          </a:p>
          <a:p>
            <a:pPr lvl="0" algn="just"/>
            <a:endParaRPr lang="en-US" sz="2900" dirty="0" smtClean="0">
              <a:latin typeface="Times New Roman" pitchFamily="18" charset="0"/>
              <a:cs typeface="Times New Roman" pitchFamily="18" charset="0"/>
            </a:endParaRPr>
          </a:p>
          <a:p>
            <a:pPr lvl="0" algn="just"/>
            <a:r>
              <a:rPr lang="en-US" sz="2900" b="1" dirty="0" smtClean="0">
                <a:latin typeface="Times New Roman" pitchFamily="18" charset="0"/>
                <a:cs typeface="Times New Roman" pitchFamily="18" charset="0"/>
              </a:rPr>
              <a:t>Conservation of familiarity - </a:t>
            </a:r>
            <a:r>
              <a:rPr lang="en-US" sz="2900" dirty="0" smtClean="0">
                <a:latin typeface="Times New Roman" pitchFamily="18" charset="0"/>
                <a:cs typeface="Times New Roman" pitchFamily="18" charset="0"/>
              </a:rPr>
              <a:t>The familiarity with the software or the knowledge about how it was developed, why was it developed in that particular manner etc. must be retained at any cost, to implement the changes in the system</a:t>
            </a:r>
          </a:p>
          <a:p>
            <a:pPr marL="0" lvl="0" indent="0" algn="just">
              <a:buNone/>
            </a:pPr>
            <a:r>
              <a:rPr lang="en-US" sz="2900" dirty="0" smtClean="0">
                <a:latin typeface="Times New Roman" pitchFamily="18" charset="0"/>
                <a:cs typeface="Times New Roman" pitchFamily="18" charset="0"/>
              </a:rPr>
              <a:t>.</a:t>
            </a:r>
          </a:p>
          <a:p>
            <a:pPr lvl="0" algn="just"/>
            <a:r>
              <a:rPr lang="en-US" sz="2900" b="1" dirty="0" smtClean="0">
                <a:latin typeface="Times New Roman" pitchFamily="18" charset="0"/>
                <a:cs typeface="Times New Roman" pitchFamily="18" charset="0"/>
              </a:rPr>
              <a:t>Continuing growth- </a:t>
            </a:r>
            <a:r>
              <a:rPr lang="en-US" sz="2900" dirty="0" smtClean="0">
                <a:latin typeface="Times New Roman" pitchFamily="18" charset="0"/>
                <a:cs typeface="Times New Roman" pitchFamily="18" charset="0"/>
              </a:rPr>
              <a:t>In order for an E-type system intended to resolve some business problem, its size of implementing the changes grows according to the lifestyle changes of the business.</a:t>
            </a:r>
          </a:p>
          <a:p>
            <a:pPr marL="0" lvl="0" indent="0">
              <a:buNone/>
            </a:pPr>
            <a:endParaRPr lang="en-US" sz="1800" dirty="0"/>
          </a:p>
          <a:p>
            <a:pPr marL="0" indent="0">
              <a:buNone/>
            </a:pPr>
            <a:endParaRPr lang="en-US" sz="1800" b="1" dirty="0"/>
          </a:p>
          <a:p>
            <a:endParaRPr lang="en-US" sz="1800" dirty="0">
              <a:latin typeface="Times New Roman" pitchFamily="18" charset="0"/>
              <a:cs typeface="Times New Roman" pitchFamily="18" charset="0"/>
            </a:endParaRPr>
          </a:p>
        </p:txBody>
      </p:sp>
      <p:sp>
        <p:nvSpPr>
          <p:cNvPr id="2" name="Title 1"/>
          <p:cNvSpPr>
            <a:spLocks noGrp="1"/>
          </p:cNvSpPr>
          <p:nvPr>
            <p:ph type="title" idx="4294967295"/>
          </p:nvPr>
        </p:nvSpPr>
        <p:spPr>
          <a:xfrm>
            <a:off x="461173" y="228600"/>
            <a:ext cx="8229600" cy="990600"/>
          </a:xfrm>
        </p:spPr>
        <p:txBody>
          <a:bodyPr>
            <a:normAutofit/>
          </a:bodyPr>
          <a:lstStyle/>
          <a:p>
            <a:pPr algn="l"/>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a:t>
            </a:fld>
            <a:endParaRPr lang="en-US"/>
          </a:p>
        </p:txBody>
      </p:sp>
    </p:spTree>
    <p:extLst>
      <p:ext uri="{BB962C8B-B14F-4D97-AF65-F5344CB8AC3E}">
        <p14:creationId xmlns:p14="http://schemas.microsoft.com/office/powerpoint/2010/main" val="8857801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normAutofit/>
          </a:bodyPr>
          <a:lstStyle/>
          <a:p>
            <a:pPr algn="ctr"/>
            <a:endParaRPr lang="en-US" sz="2800"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pPr marL="109728" indent="0" algn="ctr">
              <a:buNone/>
            </a:pPr>
            <a:r>
              <a:rPr lang="en-US" dirty="0" smtClean="0"/>
              <a:t>Verification </a:t>
            </a:r>
            <a:r>
              <a:rPr lang="en-US" dirty="0" err="1" smtClean="0"/>
              <a:t>vs</a:t>
            </a:r>
            <a:r>
              <a:rPr lang="en-US" dirty="0" smtClean="0"/>
              <a:t> Validation</a:t>
            </a:r>
          </a:p>
          <a:p>
            <a:endParaRPr lang="en-US" dirty="0"/>
          </a:p>
        </p:txBody>
      </p:sp>
      <p:pic>
        <p:nvPicPr>
          <p:cNvPr id="5" name="Content Placeholder 3"/>
          <p:cNvPicPr>
            <a:picLocks/>
          </p:cNvPicPr>
          <p:nvPr/>
        </p:nvPicPr>
        <p:blipFill>
          <a:blip r:embed="rId2"/>
          <a:stretch>
            <a:fillRect/>
          </a:stretch>
        </p:blipFill>
        <p:spPr>
          <a:xfrm>
            <a:off x="1066800" y="1981200"/>
            <a:ext cx="7315200" cy="4025900"/>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99934-0B4B-49BF-A8A1-22173B2C9DAF}" type="slidenum">
              <a:rPr lang="en-US" smtClean="0"/>
              <a:t>90</a:t>
            </a:fld>
            <a:endParaRPr lang="en-US"/>
          </a:p>
        </p:txBody>
      </p:sp>
    </p:spTree>
    <p:extLst>
      <p:ext uri="{BB962C8B-B14F-4D97-AF65-F5344CB8AC3E}">
        <p14:creationId xmlns:p14="http://schemas.microsoft.com/office/powerpoint/2010/main" val="15992450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1173" y="228600"/>
            <a:ext cx="8229600" cy="990600"/>
          </a:xfrm>
        </p:spPr>
        <p:txBody>
          <a:bodyPr/>
          <a:lstStyle/>
          <a:p>
            <a:r>
              <a:rPr lang="en-US" dirty="0" smtClean="0"/>
              <a:t>Continue..</a:t>
            </a:r>
            <a:endParaRPr lang="en-US" dirty="0"/>
          </a:p>
        </p:txBody>
      </p:sp>
      <p:pic>
        <p:nvPicPr>
          <p:cNvPr id="4" name="Content Placeholder 3"/>
          <p:cNvPicPr>
            <a:picLocks noGrp="1"/>
          </p:cNvPicPr>
          <p:nvPr>
            <p:ph idx="1"/>
          </p:nvPr>
        </p:nvPicPr>
        <p:blipFill>
          <a:blip r:embed="rId2"/>
          <a:stretch>
            <a:fillRect/>
          </a:stretch>
        </p:blipFill>
        <p:spPr>
          <a:xfrm>
            <a:off x="990600" y="1600200"/>
            <a:ext cx="7172325" cy="3729831"/>
          </a:xfrm>
          <a:prstGeom prst="rect">
            <a:avLst/>
          </a:prstGeom>
        </p:spPr>
      </p:pic>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91</a:t>
            </a:fld>
            <a:endParaRPr lang="en-US"/>
          </a:p>
        </p:txBody>
      </p:sp>
    </p:spTree>
    <p:extLst>
      <p:ext uri="{BB962C8B-B14F-4D97-AF65-F5344CB8AC3E}">
        <p14:creationId xmlns:p14="http://schemas.microsoft.com/office/powerpoint/2010/main" val="29813606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4309872"/>
          </a:xfrm>
        </p:spPr>
        <p:txBody>
          <a:bodyPr/>
          <a:lstStyle/>
          <a:p>
            <a:pPr marL="109728" indent="0" algn="ctr">
              <a:buNone/>
            </a:pPr>
            <a:r>
              <a:rPr lang="en-US" sz="2400" b="1" dirty="0" smtClean="0">
                <a:latin typeface="Times New Roman" pitchFamily="18" charset="0"/>
                <a:cs typeface="Times New Roman" pitchFamily="18" charset="0"/>
              </a:rPr>
              <a:t>V-Model</a:t>
            </a: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V-Model</a:t>
            </a:r>
            <a:r>
              <a:rPr lang="en-US" sz="1800" dirty="0">
                <a:latin typeface="Times New Roman" pitchFamily="18" charset="0"/>
                <a:cs typeface="Times New Roman" pitchFamily="18" charset="0"/>
              </a:rPr>
              <a:t> is also known as Verification and Validation Model.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model Verification &amp; Validation goes hand in hand i.e. development and testing goes parallel. </a:t>
            </a:r>
            <a:endParaRPr lang="en-US" sz="1800" dirty="0" smtClean="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V </a:t>
            </a:r>
            <a:r>
              <a:rPr lang="en-US" sz="1800" dirty="0">
                <a:latin typeface="Times New Roman" pitchFamily="18" charset="0"/>
                <a:cs typeface="Times New Roman" pitchFamily="18" charset="0"/>
              </a:rPr>
              <a:t>model and waterfall model are the same except that the test planning and testing start at an early stage in V-Model.</a:t>
            </a:r>
          </a:p>
          <a:p>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pic>
        <p:nvPicPr>
          <p:cNvPr id="4" name="Picture 3"/>
          <p:cNvPicPr/>
          <p:nvPr/>
        </p:nvPicPr>
        <p:blipFill>
          <a:blip r:embed="rId2"/>
          <a:stretch>
            <a:fillRect/>
          </a:stretch>
        </p:blipFill>
        <p:spPr>
          <a:xfrm>
            <a:off x="2133600" y="4495799"/>
            <a:ext cx="7010400" cy="1871345"/>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99934-0B4B-49BF-A8A1-22173B2C9DAF}" type="slidenum">
              <a:rPr lang="en-US" smtClean="0"/>
              <a:t>92</a:t>
            </a:fld>
            <a:endParaRPr lang="en-US"/>
          </a:p>
        </p:txBody>
      </p:sp>
    </p:spTree>
    <p:extLst>
      <p:ext uri="{BB962C8B-B14F-4D97-AF65-F5344CB8AC3E}">
        <p14:creationId xmlns:p14="http://schemas.microsoft.com/office/powerpoint/2010/main" val="12125946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lgn="ctr">
              <a:buNone/>
            </a:pPr>
            <a:r>
              <a:rPr lang="en-US" sz="2400" b="1" dirty="0">
                <a:latin typeface="Times New Roman" pitchFamily="18" charset="0"/>
                <a:cs typeface="Times New Roman" pitchFamily="18" charset="0"/>
              </a:rPr>
              <a:t>Verification Phase:</a:t>
            </a:r>
            <a:endParaRPr lang="en-US" sz="2400" b="1" dirty="0" smtClean="0">
              <a:latin typeface="Times New Roman" pitchFamily="18" charset="0"/>
              <a:cs typeface="Times New Roman" pitchFamily="18" charset="0"/>
            </a:endParaRPr>
          </a:p>
          <a:p>
            <a:pPr marL="109728" indent="0" algn="just">
              <a:buNone/>
            </a:pPr>
            <a:r>
              <a:rPr lang="en-US" sz="1900" b="1" dirty="0" smtClean="0">
                <a:latin typeface="Times New Roman" pitchFamily="18" charset="0"/>
                <a:cs typeface="Times New Roman" pitchFamily="18" charset="0"/>
              </a:rPr>
              <a:t>(</a:t>
            </a:r>
            <a:r>
              <a:rPr lang="en-US" sz="1900" b="1" dirty="0">
                <a:latin typeface="Times New Roman" pitchFamily="18" charset="0"/>
                <a:cs typeface="Times New Roman" pitchFamily="18" charset="0"/>
              </a:rPr>
              <a:t>i) </a:t>
            </a:r>
            <a:r>
              <a:rPr lang="en-US" sz="1900" b="1" dirty="0" smtClean="0">
                <a:latin typeface="Times New Roman" pitchFamily="18" charset="0"/>
                <a:cs typeface="Times New Roman" pitchFamily="18" charset="0"/>
              </a:rPr>
              <a:t>Requirement </a:t>
            </a:r>
            <a:r>
              <a:rPr lang="en-US" sz="1900" b="1" dirty="0">
                <a:latin typeface="Times New Roman" pitchFamily="18" charset="0"/>
                <a:cs typeface="Times New Roman" pitchFamily="18" charset="0"/>
              </a:rPr>
              <a:t>Analysis:</a:t>
            </a: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In this phase, all the required information is gathered &amp; analyzed. Verification activities include reviewing the requirements.</a:t>
            </a:r>
          </a:p>
          <a:p>
            <a:pPr marL="109728" indent="0" algn="just">
              <a:buNone/>
            </a:pPr>
            <a:r>
              <a:rPr lang="en-US" sz="1900" b="1" dirty="0">
                <a:latin typeface="Times New Roman" pitchFamily="18" charset="0"/>
                <a:cs typeface="Times New Roman" pitchFamily="18" charset="0"/>
              </a:rPr>
              <a:t>(ii) System Design:</a:t>
            </a: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Once the requirement is clear, a system is designed i.e. architecture, components of the product are created and documented in a design document.</a:t>
            </a:r>
          </a:p>
          <a:p>
            <a:pPr marL="109728" indent="0" algn="just">
              <a:buNone/>
            </a:pPr>
            <a:r>
              <a:rPr lang="en-US" sz="1900" b="1" dirty="0">
                <a:latin typeface="Times New Roman" pitchFamily="18" charset="0"/>
                <a:cs typeface="Times New Roman" pitchFamily="18" charset="0"/>
              </a:rPr>
              <a:t>(iii) High-Level Design:</a:t>
            </a: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High-level design defines the architecture/design of modules. It defines the functionality between the two modules.</a:t>
            </a:r>
          </a:p>
          <a:p>
            <a:pPr marL="109728" indent="0" algn="just">
              <a:buNone/>
            </a:pPr>
            <a:r>
              <a:rPr lang="en-US" sz="1900" b="1" dirty="0">
                <a:latin typeface="Times New Roman" pitchFamily="18" charset="0"/>
                <a:cs typeface="Times New Roman" pitchFamily="18" charset="0"/>
              </a:rPr>
              <a:t>(iv) Low-Level Design:</a:t>
            </a: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Low-level Design defines the architecture/design of individual components.</a:t>
            </a:r>
          </a:p>
          <a:p>
            <a:pPr marL="109728" indent="0" algn="just">
              <a:buNone/>
            </a:pPr>
            <a:r>
              <a:rPr lang="en-US" sz="1900" b="1" dirty="0">
                <a:latin typeface="Times New Roman" pitchFamily="18" charset="0"/>
                <a:cs typeface="Times New Roman" pitchFamily="18" charset="0"/>
              </a:rPr>
              <a:t>(v) Coding:</a:t>
            </a:r>
            <a:endParaRPr lang="en-US" sz="1900" dirty="0">
              <a:latin typeface="Times New Roman" pitchFamily="18" charset="0"/>
              <a:cs typeface="Times New Roman" pitchFamily="18" charset="0"/>
            </a:endParaRPr>
          </a:p>
          <a:p>
            <a:pPr algn="just"/>
            <a:r>
              <a:rPr lang="en-US" sz="1900" dirty="0">
                <a:latin typeface="Times New Roman" pitchFamily="18" charset="0"/>
                <a:cs typeface="Times New Roman" pitchFamily="18" charset="0"/>
              </a:rPr>
              <a:t>Code development is done in this phase.</a:t>
            </a:r>
          </a:p>
          <a:p>
            <a:endParaRPr lang="en-US" dirty="0"/>
          </a:p>
        </p:txBody>
      </p:sp>
      <p:sp>
        <p:nvSpPr>
          <p:cNvPr id="3" name="Title 2"/>
          <p:cNvSpPr>
            <a:spLocks noGrp="1"/>
          </p:cNvSpPr>
          <p:nvPr>
            <p:ph type="title" idx="4294967295"/>
          </p:nvPr>
        </p:nvSpPr>
        <p:spPr>
          <a:xfrm>
            <a:off x="461173" y="228600"/>
            <a:ext cx="8229600" cy="990600"/>
          </a:xfrm>
        </p:spPr>
        <p:txBody>
          <a:bodyPr>
            <a:normAutofit fontScale="90000"/>
          </a:bodyPr>
          <a:lstStyle/>
          <a:p>
            <a:r>
              <a:rPr lang="en-US" sz="4400" dirty="0" smtClean="0">
                <a:latin typeface="Times New Roman" pitchFamily="18" charset="0"/>
                <a:cs typeface="Times New Roman" pitchFamily="18" charset="0"/>
              </a:rPr>
              <a:t> </a:t>
            </a:r>
            <a:r>
              <a:rPr lang="en-US" sz="4400" dirty="0">
                <a:latin typeface="Times New Roman" pitchFamily="18" charset="0"/>
                <a:cs typeface="Times New Roman" pitchFamily="18" charset="0"/>
              </a:rPr>
              <a:t/>
            </a:r>
            <a:br>
              <a:rPr lang="en-US" sz="4400" dirty="0">
                <a:latin typeface="Times New Roman" pitchFamily="18" charset="0"/>
                <a:cs typeface="Times New Roman" pitchFamily="18" charset="0"/>
              </a:rPr>
            </a:b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93</a:t>
            </a:fld>
            <a:endParaRPr lang="en-US"/>
          </a:p>
        </p:txBody>
      </p:sp>
    </p:spTree>
    <p:extLst>
      <p:ext uri="{BB962C8B-B14F-4D97-AF65-F5344CB8AC3E}">
        <p14:creationId xmlns:p14="http://schemas.microsoft.com/office/powerpoint/2010/main" val="41863380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109728" indent="0" algn="ctr">
              <a:buNone/>
            </a:pPr>
            <a:r>
              <a:rPr lang="en-US" sz="3400" b="1" dirty="0"/>
              <a:t>Validation Phase</a:t>
            </a:r>
            <a:endParaRPr lang="en-US" sz="3400" b="1" dirty="0" smtClean="0">
              <a:latin typeface="Times New Roman" pitchFamily="18" charset="0"/>
              <a:cs typeface="Times New Roman" pitchFamily="18" charset="0"/>
            </a:endParaRPr>
          </a:p>
          <a:p>
            <a:pPr marL="109728" indent="0" algn="just">
              <a:buNone/>
            </a:pPr>
            <a:endParaRPr lang="en-US" sz="2300" b="1" dirty="0">
              <a:latin typeface="Times New Roman" pitchFamily="18" charset="0"/>
              <a:cs typeface="Times New Roman" pitchFamily="18" charset="0"/>
            </a:endParaRPr>
          </a:p>
          <a:p>
            <a:pPr marL="109728" indent="0" algn="just">
              <a:buNone/>
            </a:pPr>
            <a:r>
              <a:rPr lang="en-US" sz="2300" b="1" dirty="0" smtClean="0">
                <a:latin typeface="Times New Roman" pitchFamily="18" charset="0"/>
                <a:cs typeface="Times New Roman" pitchFamily="18" charset="0"/>
              </a:rPr>
              <a:t>(</a:t>
            </a:r>
            <a:r>
              <a:rPr lang="en-US" sz="2300" b="1" dirty="0">
                <a:latin typeface="Times New Roman" pitchFamily="18" charset="0"/>
                <a:cs typeface="Times New Roman" pitchFamily="18" charset="0"/>
              </a:rPr>
              <a:t>i) Unit Testing:</a:t>
            </a:r>
            <a:endParaRPr lang="en-US" sz="2300" dirty="0">
              <a:latin typeface="Times New Roman" pitchFamily="18" charset="0"/>
              <a:cs typeface="Times New Roman" pitchFamily="18" charset="0"/>
            </a:endParaRPr>
          </a:p>
          <a:p>
            <a:pPr algn="just"/>
            <a:r>
              <a:rPr lang="en-US" sz="2300" dirty="0" smtClean="0">
                <a:latin typeface="Times New Roman" pitchFamily="18" charset="0"/>
                <a:cs typeface="Times New Roman" pitchFamily="18" charset="0"/>
              </a:rPr>
              <a:t>Unit Testing</a:t>
            </a:r>
            <a:r>
              <a:rPr lang="en-US" sz="2300" dirty="0">
                <a:latin typeface="Times New Roman" pitchFamily="18" charset="0"/>
                <a:cs typeface="Times New Roman" pitchFamily="18" charset="0"/>
              </a:rPr>
              <a:t> is performed using the unit test cases that are designed and is done in the Low-level design phase. Unit testing is performed by the developer itself. It is performed on individual components which lead to early defect detection</a:t>
            </a:r>
            <a:r>
              <a:rPr lang="en-US" sz="2300" dirty="0" smtClean="0">
                <a:latin typeface="Times New Roman" pitchFamily="18" charset="0"/>
                <a:cs typeface="Times New Roman" pitchFamily="18" charset="0"/>
              </a:rPr>
              <a:t>.</a:t>
            </a:r>
          </a:p>
          <a:p>
            <a:pPr algn="just"/>
            <a:endParaRPr lang="en-US" sz="2300" dirty="0">
              <a:latin typeface="Times New Roman" pitchFamily="18" charset="0"/>
              <a:cs typeface="Times New Roman" pitchFamily="18" charset="0"/>
            </a:endParaRPr>
          </a:p>
          <a:p>
            <a:pPr marL="109728" indent="0" algn="just">
              <a:buNone/>
            </a:pPr>
            <a:r>
              <a:rPr lang="en-US" sz="2300" b="1" dirty="0">
                <a:latin typeface="Times New Roman" pitchFamily="18" charset="0"/>
                <a:cs typeface="Times New Roman" pitchFamily="18" charset="0"/>
              </a:rPr>
              <a:t>(ii) Integration Testing:</a:t>
            </a:r>
            <a:endParaRPr lang="en-US" sz="2300" dirty="0">
              <a:latin typeface="Times New Roman" pitchFamily="18" charset="0"/>
              <a:cs typeface="Times New Roman" pitchFamily="18" charset="0"/>
            </a:endParaRPr>
          </a:p>
          <a:p>
            <a:pPr algn="just"/>
            <a:r>
              <a:rPr lang="en-US" sz="2300" dirty="0">
                <a:latin typeface="Times New Roman" pitchFamily="18" charset="0"/>
                <a:cs typeface="Times New Roman" pitchFamily="18" charset="0"/>
              </a:rPr>
              <a:t>Integration </a:t>
            </a:r>
            <a:r>
              <a:rPr lang="en-US" sz="2300" dirty="0" smtClean="0">
                <a:latin typeface="Times New Roman" pitchFamily="18" charset="0"/>
                <a:cs typeface="Times New Roman" pitchFamily="18" charset="0"/>
              </a:rPr>
              <a:t>testing is </a:t>
            </a:r>
            <a:r>
              <a:rPr lang="en-US" sz="2300" dirty="0">
                <a:latin typeface="Times New Roman" pitchFamily="18" charset="0"/>
                <a:cs typeface="Times New Roman" pitchFamily="18" charset="0"/>
              </a:rPr>
              <a:t>performed using integration test cases in High-level Design phase. Integration testing is the testing that is done on integrated modules. It is performed by testers</a:t>
            </a:r>
            <a:r>
              <a:rPr lang="en-US" sz="2300" dirty="0" smtClean="0">
                <a:latin typeface="Times New Roman" pitchFamily="18" charset="0"/>
                <a:cs typeface="Times New Roman" pitchFamily="18" charset="0"/>
              </a:rPr>
              <a:t>.</a:t>
            </a:r>
          </a:p>
          <a:p>
            <a:pPr algn="just"/>
            <a:endParaRPr lang="en-US" sz="2300" dirty="0">
              <a:latin typeface="Times New Roman" pitchFamily="18" charset="0"/>
              <a:cs typeface="Times New Roman" pitchFamily="18" charset="0"/>
            </a:endParaRPr>
          </a:p>
          <a:p>
            <a:pPr marL="109728" indent="0" algn="just">
              <a:buNone/>
            </a:pPr>
            <a:r>
              <a:rPr lang="en-US" sz="2300" b="1" dirty="0">
                <a:latin typeface="Times New Roman" pitchFamily="18" charset="0"/>
                <a:cs typeface="Times New Roman" pitchFamily="18" charset="0"/>
              </a:rPr>
              <a:t>(iii) System Testing:</a:t>
            </a:r>
            <a:endParaRPr lang="en-US" sz="2300" dirty="0">
              <a:latin typeface="Times New Roman" pitchFamily="18" charset="0"/>
              <a:cs typeface="Times New Roman" pitchFamily="18" charset="0"/>
            </a:endParaRPr>
          </a:p>
          <a:p>
            <a:pPr algn="just"/>
            <a:r>
              <a:rPr lang="en-US" sz="2300" dirty="0">
                <a:latin typeface="Times New Roman" pitchFamily="18" charset="0"/>
                <a:cs typeface="Times New Roman" pitchFamily="18" charset="0"/>
              </a:rPr>
              <a:t>System testing is performed in the System Design phase. In this phase, the complete system is tested i.e. the entire system functionality is tested</a:t>
            </a:r>
            <a:r>
              <a:rPr lang="en-US" sz="2300" dirty="0" smtClean="0">
                <a:latin typeface="Times New Roman" pitchFamily="18" charset="0"/>
                <a:cs typeface="Times New Roman" pitchFamily="18" charset="0"/>
              </a:rPr>
              <a:t>.</a:t>
            </a:r>
          </a:p>
          <a:p>
            <a:pPr algn="just"/>
            <a:endParaRPr lang="en-US" sz="2300" dirty="0">
              <a:latin typeface="Times New Roman" pitchFamily="18" charset="0"/>
              <a:cs typeface="Times New Roman" pitchFamily="18" charset="0"/>
            </a:endParaRPr>
          </a:p>
          <a:p>
            <a:pPr marL="109728" indent="0" algn="just">
              <a:buNone/>
            </a:pPr>
            <a:r>
              <a:rPr lang="en-US" sz="2300" b="1" dirty="0">
                <a:latin typeface="Times New Roman" pitchFamily="18" charset="0"/>
                <a:cs typeface="Times New Roman" pitchFamily="18" charset="0"/>
              </a:rPr>
              <a:t>(iv) Acceptance Testing:</a:t>
            </a:r>
            <a:endParaRPr lang="en-US" sz="2300" dirty="0">
              <a:latin typeface="Times New Roman" pitchFamily="18" charset="0"/>
              <a:cs typeface="Times New Roman" pitchFamily="18" charset="0"/>
            </a:endParaRPr>
          </a:p>
          <a:p>
            <a:pPr algn="just"/>
            <a:r>
              <a:rPr lang="en-US" sz="2300" dirty="0">
                <a:latin typeface="Times New Roman" pitchFamily="18" charset="0"/>
                <a:cs typeface="Times New Roman" pitchFamily="18" charset="0"/>
              </a:rPr>
              <a:t>Acceptance testing is associated with the Requirement Analysis phase and is done in the customer’s environment.</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94</a:t>
            </a:fld>
            <a:endParaRPr lang="en-US"/>
          </a:p>
        </p:txBody>
      </p:sp>
    </p:spTree>
    <p:extLst>
      <p:ext uri="{BB962C8B-B14F-4D97-AF65-F5344CB8AC3E}">
        <p14:creationId xmlns:p14="http://schemas.microsoft.com/office/powerpoint/2010/main" val="26761712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ctr">
              <a:buNone/>
            </a:pPr>
            <a:r>
              <a:rPr lang="en-US" sz="1800" b="1" dirty="0">
                <a:latin typeface="Times New Roman" pitchFamily="18" charset="0"/>
                <a:cs typeface="Times New Roman" pitchFamily="18" charset="0"/>
              </a:rPr>
              <a:t>Advantages and Disadvantages</a:t>
            </a:r>
            <a:endParaRPr lang="en-US" sz="1800" b="1" dirty="0" smtClean="0">
              <a:latin typeface="Times New Roman" pitchFamily="18" charset="0"/>
              <a:cs typeface="Times New Roman" pitchFamily="18" charset="0"/>
            </a:endParaRPr>
          </a:p>
          <a:p>
            <a:pPr marL="109728" indent="0" algn="just">
              <a:buNone/>
            </a:pPr>
            <a:endParaRPr lang="en-US" sz="1800" b="1" dirty="0">
              <a:latin typeface="Times New Roman" pitchFamily="18" charset="0"/>
              <a:cs typeface="Times New Roman" pitchFamily="18" charset="0"/>
            </a:endParaRPr>
          </a:p>
          <a:p>
            <a:pPr marL="109728" indent="0" algn="just">
              <a:buNone/>
            </a:pPr>
            <a:r>
              <a:rPr lang="en-US" sz="1800" b="1" dirty="0" smtClean="0">
                <a:latin typeface="Times New Roman" pitchFamily="18" charset="0"/>
                <a:cs typeface="Times New Roman" pitchFamily="18" charset="0"/>
              </a:rPr>
              <a:t>Advantages </a:t>
            </a:r>
            <a:r>
              <a:rPr lang="en-US" sz="1800" b="1" dirty="0">
                <a:latin typeface="Times New Roman" pitchFamily="18" charset="0"/>
                <a:cs typeface="Times New Roman" pitchFamily="18" charset="0"/>
              </a:rPr>
              <a:t>of V – Model:</a:t>
            </a:r>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It is a simple and easily understandable model</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V –model approach is good for smaller projects wherein the requirement is defined and it freezes in the early stage</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It is a systematic and disciplined model which results in a high-quality product.</a:t>
            </a:r>
          </a:p>
          <a:p>
            <a:pPr marL="109728" indent="0" algn="just">
              <a:buNone/>
            </a:pPr>
            <a:r>
              <a:rPr lang="en-US" sz="1800" b="1" dirty="0">
                <a:latin typeface="Times New Roman" pitchFamily="18" charset="0"/>
                <a:cs typeface="Times New Roman" pitchFamily="18" charset="0"/>
              </a:rPr>
              <a:t>Disadvantages of V-Model:	</a:t>
            </a:r>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V-shaped model is not good for ongoing projects</a:t>
            </a:r>
            <a:r>
              <a:rPr lang="en-US" sz="1800" dirty="0" smtClean="0">
                <a:latin typeface="Times New Roman" pitchFamily="18" charset="0"/>
                <a:cs typeface="Times New Roman" pitchFamily="18" charset="0"/>
              </a:rPr>
              <a:t>.</a:t>
            </a:r>
          </a:p>
          <a:p>
            <a:pPr lvl="0" algn="just"/>
            <a:endParaRPr lang="en-US"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Requirement change at the later stage would cost too high.</a:t>
            </a:r>
          </a:p>
          <a:p>
            <a:pPr marL="109728" indent="0">
              <a:buNone/>
            </a:pPr>
            <a:endParaRPr lang="en-US" dirty="0"/>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95</a:t>
            </a:fld>
            <a:endParaRPr lang="en-US"/>
          </a:p>
        </p:txBody>
      </p:sp>
    </p:spTree>
    <p:extLst>
      <p:ext uri="{BB962C8B-B14F-4D97-AF65-F5344CB8AC3E}">
        <p14:creationId xmlns:p14="http://schemas.microsoft.com/office/powerpoint/2010/main" val="29559377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109728" indent="0" algn="ctr">
              <a:lnSpc>
                <a:spcPct val="120000"/>
              </a:lnSpc>
              <a:buNone/>
            </a:pPr>
            <a:r>
              <a:rPr lang="en-US" sz="1900" b="1" dirty="0" smtClean="0">
                <a:latin typeface="Times New Roman" pitchFamily="18" charset="0"/>
                <a:cs typeface="Times New Roman" pitchFamily="18" charset="0"/>
              </a:rPr>
              <a:t>Life </a:t>
            </a:r>
            <a:r>
              <a:rPr lang="en-US" sz="1900" b="1" dirty="0">
                <a:latin typeface="Times New Roman" pitchFamily="18" charset="0"/>
                <a:cs typeface="Times New Roman" pitchFamily="18" charset="0"/>
              </a:rPr>
              <a:t>Cycle Process</a:t>
            </a:r>
            <a:endParaRPr lang="en-US" sz="1900" b="1" dirty="0" smtClean="0">
              <a:latin typeface="Times New Roman" pitchFamily="18" charset="0"/>
              <a:cs typeface="Times New Roman" pitchFamily="18" charset="0"/>
            </a:endParaRPr>
          </a:p>
          <a:p>
            <a:pPr algn="just">
              <a:lnSpc>
                <a:spcPct val="120000"/>
              </a:lnSpc>
            </a:pPr>
            <a:endParaRPr lang="en-US" sz="1900" dirty="0">
              <a:latin typeface="Times New Roman" pitchFamily="18" charset="0"/>
              <a:cs typeface="Times New Roman" pitchFamily="18" charset="0"/>
            </a:endParaRPr>
          </a:p>
          <a:p>
            <a:pPr algn="just">
              <a:lnSpc>
                <a:spcPct val="120000"/>
              </a:lnSpc>
            </a:pPr>
            <a:r>
              <a:rPr lang="en-US" sz="1900" dirty="0" smtClean="0">
                <a:latin typeface="Times New Roman" pitchFamily="18" charset="0"/>
                <a:cs typeface="Times New Roman" pitchFamily="18" charset="0"/>
              </a:rPr>
              <a:t>SDLC </a:t>
            </a:r>
            <a:r>
              <a:rPr lang="en-US" sz="1900" dirty="0">
                <a:latin typeface="Times New Roman" pitchFamily="18" charset="0"/>
                <a:cs typeface="Times New Roman" pitchFamily="18" charset="0"/>
              </a:rPr>
              <a:t>– is a continuous process, which starts from the moment, when it’s made a decision to launch the project, and it ends at the moment of its full remove from the exploitation. </a:t>
            </a:r>
            <a:endParaRPr lang="en-US" sz="1900" dirty="0" smtClean="0">
              <a:latin typeface="Times New Roman" pitchFamily="18" charset="0"/>
              <a:cs typeface="Times New Roman" pitchFamily="18" charset="0"/>
            </a:endParaRPr>
          </a:p>
          <a:p>
            <a:pPr algn="just">
              <a:lnSpc>
                <a:spcPct val="120000"/>
              </a:lnSpc>
            </a:pPr>
            <a:endParaRPr lang="en-US" sz="1900" dirty="0">
              <a:latin typeface="Times New Roman" pitchFamily="18" charset="0"/>
              <a:cs typeface="Times New Roman" pitchFamily="18" charset="0"/>
            </a:endParaRPr>
          </a:p>
          <a:p>
            <a:pPr marL="109728" indent="0" algn="just">
              <a:lnSpc>
                <a:spcPct val="120000"/>
              </a:lnSpc>
              <a:buNone/>
            </a:pPr>
            <a:r>
              <a:rPr lang="en-US" sz="1900" b="1" dirty="0" smtClean="0">
                <a:latin typeface="Times New Roman" pitchFamily="18" charset="0"/>
                <a:cs typeface="Times New Roman" pitchFamily="18" charset="0"/>
              </a:rPr>
              <a:t>Basic Stages of Software Development Life Cycle:</a:t>
            </a:r>
          </a:p>
          <a:p>
            <a:pPr marL="109728" indent="0" algn="just">
              <a:lnSpc>
                <a:spcPct val="120000"/>
              </a:lnSpc>
              <a:buNone/>
            </a:pPr>
            <a:endParaRPr lang="en-US" sz="1900" b="1" dirty="0" smtClean="0">
              <a:latin typeface="Times New Roman" pitchFamily="18" charset="0"/>
              <a:cs typeface="Times New Roman" pitchFamily="18" charset="0"/>
            </a:endParaRPr>
          </a:p>
          <a:p>
            <a:pPr marL="109728" indent="0" algn="just">
              <a:lnSpc>
                <a:spcPct val="120000"/>
              </a:lnSpc>
              <a:buNone/>
            </a:pPr>
            <a:r>
              <a:rPr lang="en-US" sz="1900" b="1" dirty="0">
                <a:latin typeface="Times New Roman" pitchFamily="18" charset="0"/>
                <a:cs typeface="Times New Roman" pitchFamily="18" charset="0"/>
              </a:rPr>
              <a:t>Stage 1. Planning and requirement </a:t>
            </a:r>
            <a:r>
              <a:rPr lang="en-US" sz="1900" b="1" dirty="0" smtClean="0">
                <a:latin typeface="Times New Roman" pitchFamily="18" charset="0"/>
                <a:cs typeface="Times New Roman" pitchFamily="18" charset="0"/>
              </a:rPr>
              <a:t>analysis</a:t>
            </a:r>
          </a:p>
          <a:p>
            <a:pPr marL="109728" indent="0" algn="just">
              <a:lnSpc>
                <a:spcPct val="120000"/>
              </a:lnSpc>
              <a:buNone/>
            </a:pPr>
            <a:endParaRPr lang="en-US" sz="1900" b="1" dirty="0">
              <a:latin typeface="Times New Roman" pitchFamily="18" charset="0"/>
              <a:cs typeface="Times New Roman" pitchFamily="18" charset="0"/>
            </a:endParaRPr>
          </a:p>
          <a:p>
            <a:pPr algn="just">
              <a:lnSpc>
                <a:spcPct val="120000"/>
              </a:lnSpc>
            </a:pPr>
            <a:r>
              <a:rPr lang="en-US" sz="1900" dirty="0">
                <a:latin typeface="Times New Roman" pitchFamily="18" charset="0"/>
                <a:cs typeface="Times New Roman" pitchFamily="18" charset="0"/>
              </a:rPr>
              <a:t>Each software development life cycle model starts with the analysis, in which the stakeholders of the </a:t>
            </a:r>
            <a:r>
              <a:rPr lang="en-US" sz="1900" dirty="0" smtClean="0">
                <a:latin typeface="Times New Roman" pitchFamily="18" charset="0"/>
                <a:cs typeface="Times New Roman" pitchFamily="18" charset="0"/>
              </a:rPr>
              <a:t>process discuss </a:t>
            </a:r>
            <a:r>
              <a:rPr lang="en-US" sz="1900" dirty="0">
                <a:latin typeface="Times New Roman" pitchFamily="18" charset="0"/>
                <a:cs typeface="Times New Roman" pitchFamily="18" charset="0"/>
              </a:rPr>
              <a:t>the requirements for the final product. </a:t>
            </a:r>
            <a:endParaRPr lang="en-US" sz="1900" dirty="0" smtClean="0">
              <a:latin typeface="Times New Roman" pitchFamily="18" charset="0"/>
              <a:cs typeface="Times New Roman" pitchFamily="18" charset="0"/>
            </a:endParaRPr>
          </a:p>
          <a:p>
            <a:pPr algn="just">
              <a:lnSpc>
                <a:spcPct val="120000"/>
              </a:lnSpc>
            </a:pPr>
            <a:endParaRPr lang="en-US" sz="1900" dirty="0" smtClean="0">
              <a:latin typeface="Times New Roman" pitchFamily="18" charset="0"/>
              <a:cs typeface="Times New Roman" pitchFamily="18" charset="0"/>
            </a:endParaRPr>
          </a:p>
          <a:p>
            <a:pPr algn="just">
              <a:lnSpc>
                <a:spcPct val="120000"/>
              </a:lnSpc>
            </a:pPr>
            <a:r>
              <a:rPr lang="en-US" sz="1900" dirty="0" smtClean="0">
                <a:latin typeface="Times New Roman" pitchFamily="18" charset="0"/>
                <a:cs typeface="Times New Roman" pitchFamily="18" charset="0"/>
              </a:rPr>
              <a:t>The </a:t>
            </a:r>
            <a:r>
              <a:rPr lang="en-US" sz="1900" dirty="0">
                <a:latin typeface="Times New Roman" pitchFamily="18" charset="0"/>
                <a:cs typeface="Times New Roman" pitchFamily="18" charset="0"/>
              </a:rPr>
              <a:t>goal of this stage is the detailed definition of the system requirements. Besides, it is needed to make sure that all the process participants have clearly understood the tasks and how every requirement is going to be implemented. </a:t>
            </a:r>
            <a:endParaRPr lang="en-US" sz="1900" dirty="0" smtClean="0">
              <a:latin typeface="Times New Roman" pitchFamily="18" charset="0"/>
              <a:cs typeface="Times New Roman" pitchFamily="18" charset="0"/>
            </a:endParaRPr>
          </a:p>
          <a:p>
            <a:pPr algn="just">
              <a:lnSpc>
                <a:spcPct val="120000"/>
              </a:lnSpc>
            </a:pPr>
            <a:endParaRPr lang="en-US" sz="1900" dirty="0" smtClean="0">
              <a:latin typeface="Times New Roman" pitchFamily="18" charset="0"/>
              <a:cs typeface="Times New Roman" pitchFamily="18" charset="0"/>
            </a:endParaRPr>
          </a:p>
          <a:p>
            <a:pPr algn="just">
              <a:lnSpc>
                <a:spcPct val="120000"/>
              </a:lnSpc>
            </a:pPr>
            <a:r>
              <a:rPr lang="en-US" sz="1900" dirty="0" smtClean="0">
                <a:latin typeface="Times New Roman" pitchFamily="18" charset="0"/>
                <a:cs typeface="Times New Roman" pitchFamily="18" charset="0"/>
              </a:rPr>
              <a:t>Often</a:t>
            </a:r>
            <a:r>
              <a:rPr lang="en-US" sz="1900" dirty="0">
                <a:latin typeface="Times New Roman" pitchFamily="18" charset="0"/>
                <a:cs typeface="Times New Roman" pitchFamily="18" charset="0"/>
              </a:rPr>
              <a:t>, the discussion involves the QA specialists who can interfere the process with additions even during the development stage if it is necessary.</a:t>
            </a:r>
          </a:p>
          <a:p>
            <a:pPr marL="109728" indent="0">
              <a:buNone/>
            </a:pPr>
            <a:endParaRPr lang="en-US" sz="1800" b="1"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normAutofit/>
          </a:bodyPr>
          <a:lstStyle/>
          <a:p>
            <a:endParaRPr lang="en-US" sz="2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96</a:t>
            </a:fld>
            <a:endParaRPr lang="en-US"/>
          </a:p>
        </p:txBody>
      </p:sp>
    </p:spTree>
    <p:extLst>
      <p:ext uri="{BB962C8B-B14F-4D97-AF65-F5344CB8AC3E}">
        <p14:creationId xmlns:p14="http://schemas.microsoft.com/office/powerpoint/2010/main" val="20767948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lnSpc>
                <a:spcPct val="150000"/>
              </a:lnSpc>
              <a:buNone/>
            </a:pPr>
            <a:r>
              <a:rPr lang="en-US" sz="1600" b="1" dirty="0">
                <a:latin typeface="Times New Roman" pitchFamily="18" charset="0"/>
                <a:cs typeface="Times New Roman" pitchFamily="18" charset="0"/>
              </a:rPr>
              <a:t>Stage 2. Designing project </a:t>
            </a:r>
            <a:r>
              <a:rPr lang="en-US" sz="1600" b="1" dirty="0" smtClean="0">
                <a:latin typeface="Times New Roman" pitchFamily="18" charset="0"/>
                <a:cs typeface="Times New Roman" pitchFamily="18" charset="0"/>
              </a:rPr>
              <a:t>architecture</a:t>
            </a:r>
          </a:p>
          <a:p>
            <a:pPr marL="109728" indent="0" algn="just">
              <a:lnSpc>
                <a:spcPct val="150000"/>
              </a:lnSpc>
              <a:buNone/>
            </a:pPr>
            <a:endParaRPr lang="en-US" sz="1600" b="1"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At the second phase of the software development life cycle, the developers are actually designing the architecture</a:t>
            </a:r>
            <a:r>
              <a:rPr lang="en-US" sz="1600" dirty="0" smtClean="0">
                <a:latin typeface="Times New Roman" pitchFamily="18" charset="0"/>
                <a:cs typeface="Times New Roman" pitchFamily="18" charset="0"/>
              </a:rPr>
              <a:t>.</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All the different technical questions that may appear on this stage are discussed by all the stakeholders, including the customer. </a:t>
            </a:r>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Also</a:t>
            </a:r>
            <a:r>
              <a:rPr lang="en-US" sz="1600" dirty="0">
                <a:latin typeface="Times New Roman" pitchFamily="18" charset="0"/>
                <a:cs typeface="Times New Roman" pitchFamily="18" charset="0"/>
              </a:rPr>
              <a:t>, here are defined the technologies used in the project, team load, limitations, time frames, and budget. </a:t>
            </a:r>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most appropriate project decisions are made according to the defined requirements.</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97</a:t>
            </a:fld>
            <a:endParaRPr lang="en-US"/>
          </a:p>
        </p:txBody>
      </p:sp>
    </p:spTree>
    <p:extLst>
      <p:ext uri="{BB962C8B-B14F-4D97-AF65-F5344CB8AC3E}">
        <p14:creationId xmlns:p14="http://schemas.microsoft.com/office/powerpoint/2010/main" val="14496909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lgn="just">
              <a:lnSpc>
                <a:spcPct val="120000"/>
              </a:lnSpc>
              <a:buNone/>
            </a:pPr>
            <a:r>
              <a:rPr lang="en-US" sz="1900" b="1" dirty="0">
                <a:latin typeface="Times New Roman" pitchFamily="18" charset="0"/>
                <a:cs typeface="Times New Roman" pitchFamily="18" charset="0"/>
              </a:rPr>
              <a:t>Stage 3. Development and </a:t>
            </a:r>
            <a:r>
              <a:rPr lang="en-US" sz="1900" b="1" dirty="0" smtClean="0">
                <a:latin typeface="Times New Roman" pitchFamily="18" charset="0"/>
                <a:cs typeface="Times New Roman" pitchFamily="18" charset="0"/>
              </a:rPr>
              <a:t>programming</a:t>
            </a:r>
          </a:p>
          <a:p>
            <a:pPr marL="109728" indent="0" algn="just">
              <a:lnSpc>
                <a:spcPct val="120000"/>
              </a:lnSpc>
              <a:buNone/>
            </a:pPr>
            <a:endParaRPr lang="en-US" sz="1900" b="1" dirty="0">
              <a:latin typeface="Times New Roman" pitchFamily="18" charset="0"/>
              <a:cs typeface="Times New Roman" pitchFamily="18" charset="0"/>
            </a:endParaRPr>
          </a:p>
          <a:p>
            <a:pPr algn="just">
              <a:lnSpc>
                <a:spcPct val="120000"/>
              </a:lnSpc>
            </a:pPr>
            <a:r>
              <a:rPr lang="en-US" sz="1900" dirty="0">
                <a:latin typeface="Times New Roman" pitchFamily="18" charset="0"/>
                <a:cs typeface="Times New Roman" pitchFamily="18" charset="0"/>
              </a:rPr>
              <a:t>After the requirements approved, the process goes to the next stage – actual development. </a:t>
            </a:r>
            <a:endParaRPr lang="en-US" sz="1900" dirty="0" smtClean="0">
              <a:latin typeface="Times New Roman" pitchFamily="18" charset="0"/>
              <a:cs typeface="Times New Roman" pitchFamily="18" charset="0"/>
            </a:endParaRPr>
          </a:p>
          <a:p>
            <a:pPr algn="just">
              <a:lnSpc>
                <a:spcPct val="120000"/>
              </a:lnSpc>
            </a:pPr>
            <a:endParaRPr lang="en-US" sz="1900" dirty="0">
              <a:latin typeface="Times New Roman" pitchFamily="18" charset="0"/>
              <a:cs typeface="Times New Roman" pitchFamily="18" charset="0"/>
            </a:endParaRPr>
          </a:p>
          <a:p>
            <a:pPr algn="just">
              <a:lnSpc>
                <a:spcPct val="120000"/>
              </a:lnSpc>
            </a:pPr>
            <a:r>
              <a:rPr lang="en-US" sz="1900" dirty="0" smtClean="0">
                <a:latin typeface="Times New Roman" pitchFamily="18" charset="0"/>
                <a:cs typeface="Times New Roman" pitchFamily="18" charset="0"/>
              </a:rPr>
              <a:t>Programmers </a:t>
            </a:r>
            <a:r>
              <a:rPr lang="en-US" sz="1900" dirty="0">
                <a:latin typeface="Times New Roman" pitchFamily="18" charset="0"/>
                <a:cs typeface="Times New Roman" pitchFamily="18" charset="0"/>
              </a:rPr>
              <a:t>start here with the source code writing while keeping in mind previously defined requirements. </a:t>
            </a:r>
            <a:endParaRPr lang="en-US" sz="1900" dirty="0" smtClean="0">
              <a:latin typeface="Times New Roman" pitchFamily="18" charset="0"/>
              <a:cs typeface="Times New Roman" pitchFamily="18" charset="0"/>
            </a:endParaRPr>
          </a:p>
          <a:p>
            <a:pPr algn="just">
              <a:lnSpc>
                <a:spcPct val="120000"/>
              </a:lnSpc>
            </a:pPr>
            <a:endParaRPr lang="en-US" sz="1900" dirty="0">
              <a:latin typeface="Times New Roman" pitchFamily="18" charset="0"/>
              <a:cs typeface="Times New Roman" pitchFamily="18" charset="0"/>
            </a:endParaRPr>
          </a:p>
          <a:p>
            <a:pPr algn="just">
              <a:lnSpc>
                <a:spcPct val="120000"/>
              </a:lnSpc>
            </a:pPr>
            <a:r>
              <a:rPr lang="en-US" sz="1900" dirty="0" smtClean="0">
                <a:latin typeface="Times New Roman" pitchFamily="18" charset="0"/>
                <a:cs typeface="Times New Roman" pitchFamily="18" charset="0"/>
              </a:rPr>
              <a:t>The </a:t>
            </a:r>
            <a:r>
              <a:rPr lang="en-US" sz="1900" dirty="0">
                <a:latin typeface="Times New Roman" pitchFamily="18" charset="0"/>
                <a:cs typeface="Times New Roman" pitchFamily="18" charset="0"/>
              </a:rPr>
              <a:t>system administrators adjust the software environment, front-end programmers develop the user interface of the program and the logics for its interaction with the </a:t>
            </a:r>
            <a:r>
              <a:rPr lang="en-US" sz="1900" dirty="0" smtClean="0">
                <a:latin typeface="Times New Roman" pitchFamily="18" charset="0"/>
                <a:cs typeface="Times New Roman" pitchFamily="18" charset="0"/>
              </a:rPr>
              <a:t>server.</a:t>
            </a:r>
          </a:p>
          <a:p>
            <a:pPr algn="just">
              <a:lnSpc>
                <a:spcPct val="120000"/>
              </a:lnSpc>
            </a:pPr>
            <a:endParaRPr lang="en-US" sz="1800" dirty="0">
              <a:latin typeface="Times New Roman" pitchFamily="18" charset="0"/>
              <a:cs typeface="Times New Roman" pitchFamily="18" charset="0"/>
            </a:endParaRPr>
          </a:p>
          <a:p>
            <a:pPr algn="just">
              <a:lnSpc>
                <a:spcPct val="120000"/>
              </a:lnSpc>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programming by itself assumes four </a:t>
            </a:r>
            <a:r>
              <a:rPr lang="en-US" sz="1800" dirty="0" smtClean="0">
                <a:latin typeface="Times New Roman" pitchFamily="18" charset="0"/>
                <a:cs typeface="Times New Roman" pitchFamily="18" charset="0"/>
              </a:rPr>
              <a:t>stages</a:t>
            </a:r>
          </a:p>
          <a:p>
            <a:pPr lvl="1" algn="just">
              <a:lnSpc>
                <a:spcPct val="120000"/>
              </a:lnSpc>
            </a:pPr>
            <a:r>
              <a:rPr lang="en-US" sz="1700" dirty="0">
                <a:latin typeface="Times New Roman" pitchFamily="18" charset="0"/>
                <a:cs typeface="Times New Roman" pitchFamily="18" charset="0"/>
              </a:rPr>
              <a:t>Algorithm development</a:t>
            </a:r>
          </a:p>
          <a:p>
            <a:pPr lvl="1" algn="just">
              <a:lnSpc>
                <a:spcPct val="120000"/>
              </a:lnSpc>
            </a:pPr>
            <a:r>
              <a:rPr lang="en-US" sz="1700" dirty="0">
                <a:latin typeface="Times New Roman" pitchFamily="18" charset="0"/>
                <a:cs typeface="Times New Roman" pitchFamily="18" charset="0"/>
              </a:rPr>
              <a:t>Source code writing</a:t>
            </a:r>
          </a:p>
          <a:p>
            <a:pPr lvl="1" algn="just">
              <a:lnSpc>
                <a:spcPct val="120000"/>
              </a:lnSpc>
            </a:pPr>
            <a:r>
              <a:rPr lang="en-US" sz="1700" dirty="0">
                <a:latin typeface="Times New Roman" pitchFamily="18" charset="0"/>
                <a:cs typeface="Times New Roman" pitchFamily="18" charset="0"/>
              </a:rPr>
              <a:t>Compilation</a:t>
            </a:r>
          </a:p>
          <a:p>
            <a:pPr lvl="1" algn="just">
              <a:lnSpc>
                <a:spcPct val="120000"/>
              </a:lnSpc>
            </a:pPr>
            <a:r>
              <a:rPr lang="en-US" sz="1700" dirty="0">
                <a:latin typeface="Times New Roman" pitchFamily="18" charset="0"/>
                <a:cs typeface="Times New Roman" pitchFamily="18" charset="0"/>
              </a:rPr>
              <a:t>Testing and debugging</a:t>
            </a:r>
          </a:p>
          <a:p>
            <a:endParaRPr lang="en-US" dirty="0"/>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98</a:t>
            </a:fld>
            <a:endParaRPr lang="en-US"/>
          </a:p>
        </p:txBody>
      </p:sp>
    </p:spTree>
    <p:extLst>
      <p:ext uri="{BB962C8B-B14F-4D97-AF65-F5344CB8AC3E}">
        <p14:creationId xmlns:p14="http://schemas.microsoft.com/office/powerpoint/2010/main" val="34297492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nSpc>
                <a:spcPct val="150000"/>
              </a:lnSpc>
              <a:buNone/>
            </a:pPr>
            <a:r>
              <a:rPr lang="en-US" sz="1600" b="1" dirty="0">
                <a:latin typeface="Times New Roman" pitchFamily="18" charset="0"/>
                <a:cs typeface="Times New Roman" pitchFamily="18" charset="0"/>
              </a:rPr>
              <a:t>Stage 4. </a:t>
            </a:r>
            <a:r>
              <a:rPr lang="en-US" sz="1600" b="1" dirty="0" smtClean="0">
                <a:latin typeface="Times New Roman" pitchFamily="18" charset="0"/>
                <a:cs typeface="Times New Roman" pitchFamily="18" charset="0"/>
              </a:rPr>
              <a:t>Testing</a:t>
            </a:r>
          </a:p>
          <a:p>
            <a:pPr marL="109728" indent="0">
              <a:lnSpc>
                <a:spcPct val="150000"/>
              </a:lnSpc>
              <a:buNone/>
            </a:pPr>
            <a:endParaRPr lang="en-US" sz="1600" b="1"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testing phase includes the debugging process. </a:t>
            </a:r>
            <a:endParaRPr lang="en-US" sz="1600" dirty="0" smtClean="0">
              <a:latin typeface="Times New Roman" pitchFamily="18" charset="0"/>
              <a:cs typeface="Times New Roman" pitchFamily="18" charset="0"/>
            </a:endParaRP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All </a:t>
            </a:r>
            <a:r>
              <a:rPr lang="en-US" sz="1600" dirty="0">
                <a:latin typeface="Times New Roman" pitchFamily="18" charset="0"/>
                <a:cs typeface="Times New Roman" pitchFamily="18" charset="0"/>
              </a:rPr>
              <a:t>the code flaws missed during the development are detected here, documented, and passed back to the developers to fix</a:t>
            </a:r>
            <a:r>
              <a:rPr lang="en-US" sz="1600" dirty="0" smtClean="0">
                <a:latin typeface="Times New Roman" pitchFamily="18" charset="0"/>
                <a:cs typeface="Times New Roman" pitchFamily="18" charset="0"/>
              </a:rPr>
              <a:t>.</a:t>
            </a:r>
          </a:p>
          <a:p>
            <a:pPr algn="just">
              <a:lnSpc>
                <a:spcPct val="150000"/>
              </a:lnSpc>
            </a:pP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The testing process repeats until all the critical issues are removed and software workflow is stable</a:t>
            </a:r>
            <a:r>
              <a:rPr lang="en-US" sz="1600" dirty="0" smtClean="0">
                <a:latin typeface="Times New Roman" pitchFamily="18" charset="0"/>
                <a:cs typeface="Times New Roman" pitchFamily="18" charset="0"/>
              </a:rPr>
              <a:t>.</a:t>
            </a:r>
          </a:p>
          <a:p>
            <a:pPr marL="109728" indent="0" algn="just">
              <a:buNone/>
            </a:pPr>
            <a:endParaRPr lang="en-US" sz="1800" b="1" dirty="0">
              <a:latin typeface="Times New Roman" pitchFamily="18" charset="0"/>
              <a:cs typeface="Times New Roman" pitchFamily="18" charset="0"/>
            </a:endParaRPr>
          </a:p>
        </p:txBody>
      </p:sp>
      <p:sp>
        <p:nvSpPr>
          <p:cNvPr id="3" name="Title 2"/>
          <p:cNvSpPr>
            <a:spLocks noGrp="1"/>
          </p:cNvSpPr>
          <p:nvPr>
            <p:ph type="title" idx="4294967295"/>
          </p:nvPr>
        </p:nvSpPr>
        <p:spPr>
          <a:xfrm>
            <a:off x="461173" y="228600"/>
            <a:ext cx="8229600" cy="990600"/>
          </a:xfr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99934-0B4B-49BF-A8A1-22173B2C9DAF}" type="slidenum">
              <a:rPr lang="en-US" smtClean="0"/>
              <a:t>99</a:t>
            </a:fld>
            <a:endParaRPr lang="en-US"/>
          </a:p>
        </p:txBody>
      </p:sp>
    </p:spTree>
    <p:extLst>
      <p:ext uri="{BB962C8B-B14F-4D97-AF65-F5344CB8AC3E}">
        <p14:creationId xmlns:p14="http://schemas.microsoft.com/office/powerpoint/2010/main" val="21019669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2053</TotalTime>
  <Words>7217</Words>
  <Application>Microsoft Office PowerPoint</Application>
  <PresentationFormat>On-screen Show (4:3)</PresentationFormat>
  <Paragraphs>1343</Paragraphs>
  <Slides>126</Slides>
  <Notes>3</Notes>
  <HiddenSlides>3</HiddenSlides>
  <MMClips>0</MMClips>
  <ScaleCrop>false</ScaleCrop>
  <HeadingPairs>
    <vt:vector size="4" baseType="variant">
      <vt:variant>
        <vt:lpstr>Theme</vt:lpstr>
      </vt:variant>
      <vt:variant>
        <vt:i4>3</vt:i4>
      </vt:variant>
      <vt:variant>
        <vt:lpstr>Slide Titles</vt:lpstr>
      </vt:variant>
      <vt:variant>
        <vt:i4>126</vt:i4>
      </vt:variant>
    </vt:vector>
  </HeadingPairs>
  <TitlesOfParts>
    <vt:vector size="129" baseType="lpstr">
      <vt:lpstr>Concourse</vt:lpstr>
      <vt:lpstr>1_Custom Design</vt:lpstr>
      <vt:lpstr>Custom Design</vt:lpstr>
      <vt:lpstr>SOFTWARE  ENGINEERING</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     Differences between Various Lifecycle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hpprobook</dc:creator>
  <cp:lastModifiedBy>hpprobook</cp:lastModifiedBy>
  <cp:revision>139</cp:revision>
  <dcterms:created xsi:type="dcterms:W3CDTF">2020-07-11T10:28:35Z</dcterms:created>
  <dcterms:modified xsi:type="dcterms:W3CDTF">2020-09-01T09:39:57Z</dcterms:modified>
</cp:coreProperties>
</file>